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0" r:id="rId3"/>
    <p:sldId id="271" r:id="rId4"/>
    <p:sldId id="272" r:id="rId5"/>
    <p:sldId id="273" r:id="rId6"/>
    <p:sldId id="267" r:id="rId7"/>
    <p:sldId id="268" r:id="rId8"/>
    <p:sldId id="269" r:id="rId9"/>
    <p:sldId id="262" r:id="rId10"/>
    <p:sldId id="263" r:id="rId11"/>
    <p:sldId id="264" r:id="rId12"/>
    <p:sldId id="265" r:id="rId13"/>
    <p:sldId id="266" r:id="rId14"/>
    <p:sldId id="260" r:id="rId15"/>
    <p:sldId id="261" r:id="rId16"/>
    <p:sldId id="259" r:id="rId17"/>
    <p:sldId id="258" r:id="rId18"/>
    <p:sldId id="257"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E58E540-E04A-4497-A9E2-7AE2F929D068}" type="datetimeFigureOut">
              <a:rPr lang="ar-IQ" smtClean="0"/>
              <a:t>13/09/1444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288222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E58E540-E04A-4497-A9E2-7AE2F929D068}" type="datetimeFigureOut">
              <a:rPr lang="ar-IQ" smtClean="0"/>
              <a:t>13/09/1444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272873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E58E540-E04A-4497-A9E2-7AE2F929D068}" type="datetimeFigureOut">
              <a:rPr lang="ar-IQ" smtClean="0"/>
              <a:t>13/09/1444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187238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E58E540-E04A-4497-A9E2-7AE2F929D068}" type="datetimeFigureOut">
              <a:rPr lang="ar-IQ" smtClean="0"/>
              <a:t>13/09/1444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180411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E58E540-E04A-4497-A9E2-7AE2F929D068}" type="datetimeFigureOut">
              <a:rPr lang="ar-IQ" smtClean="0"/>
              <a:t>13/09/1444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170387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E58E540-E04A-4497-A9E2-7AE2F929D068}" type="datetimeFigureOut">
              <a:rPr lang="ar-IQ" smtClean="0"/>
              <a:t>13/09/1444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232366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E58E540-E04A-4497-A9E2-7AE2F929D068}" type="datetimeFigureOut">
              <a:rPr lang="ar-IQ" smtClean="0"/>
              <a:t>13/09/1444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37585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E58E540-E04A-4497-A9E2-7AE2F929D068}" type="datetimeFigureOut">
              <a:rPr lang="ar-IQ" smtClean="0"/>
              <a:t>13/09/1444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16644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E58E540-E04A-4497-A9E2-7AE2F929D068}" type="datetimeFigureOut">
              <a:rPr lang="ar-IQ" smtClean="0"/>
              <a:t>13/09/1444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268305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E58E540-E04A-4497-A9E2-7AE2F929D068}" type="datetimeFigureOut">
              <a:rPr lang="ar-IQ" smtClean="0"/>
              <a:t>13/09/1444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217165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E58E540-E04A-4497-A9E2-7AE2F929D068}" type="datetimeFigureOut">
              <a:rPr lang="ar-IQ" smtClean="0"/>
              <a:t>13/09/1444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311215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E58E540-E04A-4497-A9E2-7AE2F929D068}" type="datetimeFigureOut">
              <a:rPr lang="ar-IQ" smtClean="0"/>
              <a:t>13/09/1444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3A8BE5-2961-4243-812C-D7DBB0677AB1}" type="slidenum">
              <a:rPr lang="ar-IQ" smtClean="0"/>
              <a:t>‹#›</a:t>
            </a:fld>
            <a:endParaRPr lang="ar-IQ"/>
          </a:p>
        </p:txBody>
      </p:sp>
    </p:spTree>
    <p:extLst>
      <p:ext uri="{BB962C8B-B14F-4D97-AF65-F5344CB8AC3E}">
        <p14:creationId xmlns:p14="http://schemas.microsoft.com/office/powerpoint/2010/main" val="43044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Autofit/>
          </a:bodyPr>
          <a:lstStyle/>
          <a:p>
            <a:pPr rtl="0"/>
            <a:r>
              <a:rPr lang="en-US" sz="3600" dirty="0" smtClean="0">
                <a:latin typeface="Andalus" pitchFamily="18" charset="-78"/>
                <a:cs typeface="Andalus" pitchFamily="18" charset="-78"/>
              </a:rPr>
              <a:t>University of Basrah – College of veterinary Medicine </a:t>
            </a:r>
            <a:br>
              <a:rPr lang="en-US" sz="3600" dirty="0" smtClean="0">
                <a:latin typeface="Andalus" pitchFamily="18" charset="-78"/>
                <a:cs typeface="Andalus" pitchFamily="18" charset="-78"/>
              </a:rPr>
            </a:br>
            <a:r>
              <a:rPr lang="en-US" sz="3600" dirty="0" smtClean="0">
                <a:latin typeface="Andalus" pitchFamily="18" charset="-78"/>
                <a:cs typeface="Andalus" pitchFamily="18" charset="-78"/>
              </a:rPr>
              <a:t>Department of Vet. Surgery and </a:t>
            </a:r>
            <a:r>
              <a:rPr lang="en-US" sz="3600" dirty="0" err="1" smtClean="0">
                <a:latin typeface="Andalus" pitchFamily="18" charset="-78"/>
                <a:cs typeface="Andalus" pitchFamily="18" charset="-78"/>
              </a:rPr>
              <a:t>Obstitric</a:t>
            </a:r>
            <a:r>
              <a:rPr lang="en-US" sz="3600" dirty="0" smtClean="0">
                <a:latin typeface="Andalus" pitchFamily="18" charset="-78"/>
                <a:cs typeface="Andalus" pitchFamily="18" charset="-78"/>
              </a:rPr>
              <a:t> </a:t>
            </a:r>
            <a:endParaRPr lang="ar-IQ" sz="3600" dirty="0">
              <a:latin typeface="Andalus" pitchFamily="18" charset="-78"/>
              <a:cs typeface="Andalus" pitchFamily="18" charset="-78"/>
            </a:endParaRPr>
          </a:p>
        </p:txBody>
      </p:sp>
      <p:sp>
        <p:nvSpPr>
          <p:cNvPr id="3" name="عنوان فرعي 2"/>
          <p:cNvSpPr>
            <a:spLocks noGrp="1"/>
          </p:cNvSpPr>
          <p:nvPr>
            <p:ph type="subTitle" idx="1"/>
          </p:nvPr>
        </p:nvSpPr>
        <p:spPr/>
        <p:txBody>
          <a:bodyPr/>
          <a:lstStyle/>
          <a:p>
            <a:r>
              <a:rPr lang="en-US" dirty="0" smtClean="0">
                <a:solidFill>
                  <a:schemeClr val="tx1"/>
                </a:solidFill>
                <a:latin typeface="Andalus" pitchFamily="18" charset="-78"/>
                <a:cs typeface="Andalus" pitchFamily="18" charset="-78"/>
              </a:rPr>
              <a:t>Affection Of the Penis &amp; prepuce</a:t>
            </a:r>
          </a:p>
          <a:p>
            <a:r>
              <a:rPr lang="en-US" dirty="0" err="1" smtClean="0">
                <a:solidFill>
                  <a:schemeClr val="tx1"/>
                </a:solidFill>
                <a:latin typeface="Andalus" pitchFamily="18" charset="-78"/>
                <a:cs typeface="Andalus" pitchFamily="18" charset="-78"/>
              </a:rPr>
              <a:t>Dr.Alaa</a:t>
            </a:r>
            <a:r>
              <a:rPr lang="en-US" dirty="0" smtClean="0">
                <a:solidFill>
                  <a:schemeClr val="tx1"/>
                </a:solidFill>
                <a:latin typeface="Andalus" pitchFamily="18" charset="-78"/>
                <a:cs typeface="Andalus" pitchFamily="18" charset="-78"/>
              </a:rPr>
              <a:t> A. Ibrahim </a:t>
            </a:r>
            <a:endParaRPr lang="ar-IQ"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2932888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363272" cy="5865515"/>
          </a:xfrm>
        </p:spPr>
        <p:txBody>
          <a:bodyPr>
            <a:normAutofit/>
          </a:bodyPr>
          <a:lstStyle/>
          <a:p>
            <a:pPr algn="l" rtl="0"/>
            <a:r>
              <a:rPr lang="en-US" sz="2400" b="1" dirty="0">
                <a:latin typeface="Andalus" pitchFamily="18" charset="-78"/>
                <a:cs typeface="Andalus" pitchFamily="18" charset="-78"/>
              </a:rPr>
              <a:t>Etiology of erection failure</a:t>
            </a:r>
            <a:endParaRPr lang="en-US" sz="2400" dirty="0">
              <a:latin typeface="Andalus" pitchFamily="18" charset="-78"/>
              <a:cs typeface="Andalus" pitchFamily="18" charset="-78"/>
            </a:endParaRPr>
          </a:p>
          <a:p>
            <a:pPr lvl="0" algn="l" rtl="0"/>
            <a:r>
              <a:rPr lang="en-US" sz="2400" dirty="0">
                <a:latin typeface="Andalus" pitchFamily="18" charset="-78"/>
                <a:cs typeface="Andalus" pitchFamily="18" charset="-78"/>
              </a:rPr>
              <a:t>Congenital presence of communicating vessel </a:t>
            </a:r>
          </a:p>
          <a:p>
            <a:pPr lvl="0" algn="l" rtl="0"/>
            <a:r>
              <a:rPr lang="en-US" sz="2400" dirty="0">
                <a:latin typeface="Andalus" pitchFamily="18" charset="-78"/>
                <a:cs typeface="Andalus" pitchFamily="18" charset="-78"/>
              </a:rPr>
              <a:t>Traumatic or iatrogenic penetration of the corpus </a:t>
            </a:r>
            <a:r>
              <a:rPr lang="en-US" sz="2400" dirty="0" smtClean="0">
                <a:latin typeface="Andalus" pitchFamily="18" charset="-78"/>
                <a:cs typeface="Andalus" pitchFamily="18" charset="-78"/>
              </a:rPr>
              <a:t>cavernosum</a:t>
            </a:r>
          </a:p>
          <a:p>
            <a:pPr lvl="0" algn="l" rtl="0"/>
            <a:r>
              <a:rPr lang="en-US" sz="2400" b="1" dirty="0" smtClean="0">
                <a:latin typeface="Andalus" pitchFamily="18" charset="-78"/>
                <a:cs typeface="Andalus" pitchFamily="18" charset="-78"/>
              </a:rPr>
              <a:t>Treatment </a:t>
            </a:r>
          </a:p>
          <a:p>
            <a:pPr lvl="0" algn="l" rtl="0"/>
            <a:r>
              <a:rPr lang="en-US" sz="2400" dirty="0">
                <a:latin typeface="Andalus" pitchFamily="18" charset="-78"/>
                <a:cs typeface="Andalus" pitchFamily="18" charset="-78"/>
              </a:rPr>
              <a:t>If there is communication between corpus cavernosum and corpus spongiosum , surgery is impossible </a:t>
            </a:r>
            <a:r>
              <a:rPr lang="en-US" sz="2400" dirty="0" smtClean="0">
                <a:latin typeface="Andalus" pitchFamily="18" charset="-78"/>
                <a:cs typeface="Andalus" pitchFamily="18" charset="-78"/>
              </a:rPr>
              <a:t> </a:t>
            </a:r>
          </a:p>
          <a:p>
            <a:pPr lvl="0" algn="l" rtl="0"/>
            <a:r>
              <a:rPr lang="en-US" sz="2400" dirty="0">
                <a:latin typeface="Andalus" pitchFamily="18" charset="-78"/>
                <a:cs typeface="Andalus" pitchFamily="18" charset="-78"/>
              </a:rPr>
              <a:t>If the communication is with a superficial vessel, this vessel can be identified at surgery and firmly ligated at its point of emergence from the corpus cavernosum </a:t>
            </a:r>
            <a:r>
              <a:rPr lang="en-US" sz="2400" dirty="0" smtClean="0">
                <a:latin typeface="Andalus" pitchFamily="18" charset="-78"/>
                <a:cs typeface="Andalus" pitchFamily="18" charset="-78"/>
              </a:rPr>
              <a:t>penis</a:t>
            </a:r>
          </a:p>
          <a:p>
            <a:pPr algn="l" rtl="0"/>
            <a:r>
              <a:rPr lang="en-US" sz="2400" dirty="0">
                <a:latin typeface="Andalus" pitchFamily="18" charset="-78"/>
                <a:cs typeface="Andalus" pitchFamily="18" charset="-78"/>
              </a:rPr>
              <a:t>For success of the corrective operation  , 2-3 ml of dye (</a:t>
            </a:r>
            <a:r>
              <a:rPr lang="en-US" sz="2400" dirty="0" err="1">
                <a:latin typeface="Andalus" pitchFamily="18" charset="-78"/>
                <a:cs typeface="Andalus" pitchFamily="18" charset="-78"/>
              </a:rPr>
              <a:t>e.g</a:t>
            </a:r>
            <a:r>
              <a:rPr lang="en-US" sz="2400" dirty="0">
                <a:latin typeface="Andalus" pitchFamily="18" charset="-78"/>
                <a:cs typeface="Andalus" pitchFamily="18" charset="-78"/>
              </a:rPr>
              <a:t>  methylene blue) can be injected slowly in the corpus cavernosum . </a:t>
            </a:r>
          </a:p>
          <a:p>
            <a:pPr lvl="0" algn="l" rtl="0"/>
            <a:endParaRPr lang="en-US" sz="2400" dirty="0" smtClean="0">
              <a:latin typeface="Andalus" pitchFamily="18" charset="-78"/>
              <a:cs typeface="Andalus" pitchFamily="18" charset="-78"/>
            </a:endParaRPr>
          </a:p>
          <a:p>
            <a:pPr lvl="0" algn="l" rtl="0"/>
            <a:endParaRPr lang="en-US" sz="2400" dirty="0" smtClean="0">
              <a:latin typeface="Andalus" pitchFamily="18" charset="-78"/>
              <a:cs typeface="Andalus" pitchFamily="18" charset="-78"/>
            </a:endParaRPr>
          </a:p>
          <a:p>
            <a:pPr lvl="0" algn="l" rtl="0"/>
            <a:endParaRPr lang="en-US" sz="2400" dirty="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3532630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normAutofit/>
          </a:bodyPr>
          <a:lstStyle/>
          <a:p>
            <a:r>
              <a:rPr lang="en-US" sz="4000" b="1" dirty="0">
                <a:latin typeface="Andalus" pitchFamily="18" charset="-78"/>
                <a:cs typeface="Andalus" pitchFamily="18" charset="-78"/>
              </a:rPr>
              <a:t>Penile tumors </a:t>
            </a:r>
            <a:endParaRPr lang="ar-IQ" sz="4000" dirty="0">
              <a:latin typeface="Andalus" pitchFamily="18" charset="-78"/>
              <a:cs typeface="Andalus" pitchFamily="18" charset="-78"/>
            </a:endParaRPr>
          </a:p>
        </p:txBody>
      </p:sp>
      <p:sp>
        <p:nvSpPr>
          <p:cNvPr id="3" name="عنصر نائب للمحتوى 2"/>
          <p:cNvSpPr>
            <a:spLocks noGrp="1"/>
          </p:cNvSpPr>
          <p:nvPr>
            <p:ph idx="1"/>
          </p:nvPr>
        </p:nvSpPr>
        <p:spPr>
          <a:xfrm>
            <a:off x="179512" y="764704"/>
            <a:ext cx="8507288" cy="5361459"/>
          </a:xfrm>
        </p:spPr>
        <p:txBody>
          <a:bodyPr>
            <a:normAutofit/>
          </a:bodyPr>
          <a:lstStyle/>
          <a:p>
            <a:pPr algn="l" rtl="0"/>
            <a:r>
              <a:rPr lang="en-US" sz="2400" dirty="0">
                <a:latin typeface="Andalus" pitchFamily="18" charset="-78"/>
                <a:cs typeface="Andalus" pitchFamily="18" charset="-78"/>
              </a:rPr>
              <a:t>Most common bovine penile tumor is fibropapiloma </a:t>
            </a:r>
            <a:endParaRPr lang="en-US" sz="2400" dirty="0" smtClean="0">
              <a:latin typeface="Andalus" pitchFamily="18" charset="-78"/>
              <a:cs typeface="Andalus" pitchFamily="18" charset="-78"/>
            </a:endParaRPr>
          </a:p>
          <a:p>
            <a:pPr algn="l" rtl="0"/>
            <a:r>
              <a:rPr lang="en-US" sz="2400" dirty="0" smtClean="0">
                <a:latin typeface="Andalus" pitchFamily="18" charset="-78"/>
                <a:cs typeface="Andalus" pitchFamily="18" charset="-78"/>
              </a:rPr>
              <a:t>Fibropapiloma interfere with breeding make intermission impossible in some cases and uncomfortable in other </a:t>
            </a:r>
          </a:p>
          <a:p>
            <a:pPr algn="l" rtl="0"/>
            <a:r>
              <a:rPr lang="en-US" sz="2400" dirty="0" smtClean="0">
                <a:latin typeface="Andalus" pitchFamily="18" charset="-78"/>
                <a:cs typeface="Andalus" pitchFamily="18" charset="-78"/>
              </a:rPr>
              <a:t>Bleeding interfere with semen quality </a:t>
            </a:r>
          </a:p>
          <a:p>
            <a:pPr algn="l" rtl="0"/>
            <a:r>
              <a:rPr lang="en-US" sz="2400" dirty="0" smtClean="0">
                <a:latin typeface="Andalus" pitchFamily="18" charset="-78"/>
                <a:cs typeface="Andalus" pitchFamily="18" charset="-78"/>
              </a:rPr>
              <a:t>Surgical remove of </a:t>
            </a:r>
            <a:r>
              <a:rPr lang="en-US" sz="2400" dirty="0" err="1" smtClean="0">
                <a:latin typeface="Andalus" pitchFamily="18" charset="-78"/>
                <a:cs typeface="Andalus" pitchFamily="18" charset="-78"/>
              </a:rPr>
              <a:t>fibropaploma</a:t>
            </a:r>
            <a:r>
              <a:rPr lang="en-US" sz="2400" dirty="0">
                <a:latin typeface="Andalus" pitchFamily="18" charset="-78"/>
                <a:cs typeface="Andalus" pitchFamily="18" charset="-78"/>
              </a:rPr>
              <a:t> to provide a rapid and certain return to </a:t>
            </a:r>
            <a:r>
              <a:rPr lang="en-US" sz="2400" dirty="0" smtClean="0">
                <a:latin typeface="Andalus" pitchFamily="18" charset="-78"/>
                <a:cs typeface="Andalus" pitchFamily="18" charset="-78"/>
              </a:rPr>
              <a:t>use</a:t>
            </a:r>
          </a:p>
          <a:p>
            <a:pPr marL="0" indent="0" algn="l" rtl="0">
              <a:buNone/>
            </a:pPr>
            <a:r>
              <a:rPr lang="en-US" sz="2400" dirty="0" smtClean="0">
                <a:latin typeface="Andalus" pitchFamily="18" charset="-78"/>
                <a:cs typeface="Andalus" pitchFamily="18" charset="-78"/>
              </a:rPr>
              <a:t> </a:t>
            </a:r>
            <a:endParaRPr lang="ar-IQ" sz="2400" dirty="0">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96952"/>
            <a:ext cx="46767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473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1143000"/>
          </a:xfrm>
        </p:spPr>
        <p:txBody>
          <a:bodyPr>
            <a:noAutofit/>
          </a:bodyPr>
          <a:lstStyle/>
          <a:p>
            <a:r>
              <a:rPr lang="en-US" sz="3600" b="1" dirty="0">
                <a:latin typeface="Andalus" pitchFamily="18" charset="-78"/>
                <a:cs typeface="Andalus" pitchFamily="18" charset="-78"/>
              </a:rPr>
              <a:t>Persistent penile frenulum </a:t>
            </a:r>
            <a:r>
              <a:rPr lang="en-US" sz="3600" dirty="0">
                <a:latin typeface="Andalus" pitchFamily="18" charset="-78"/>
                <a:cs typeface="Andalus" pitchFamily="18" charset="-78"/>
              </a:rPr>
              <a:t/>
            </a:r>
            <a:br>
              <a:rPr lang="en-US" sz="3600" dirty="0">
                <a:latin typeface="Andalus" pitchFamily="18" charset="-78"/>
                <a:cs typeface="Andalus" pitchFamily="18" charset="-78"/>
              </a:rPr>
            </a:br>
            <a:endParaRPr lang="ar-IQ" sz="3600" dirty="0">
              <a:latin typeface="Andalus" pitchFamily="18" charset="-78"/>
              <a:cs typeface="Andalus" pitchFamily="18" charset="-78"/>
            </a:endParaRPr>
          </a:p>
        </p:txBody>
      </p:sp>
      <p:sp>
        <p:nvSpPr>
          <p:cNvPr id="3" name="عنصر نائب للمحتوى 2"/>
          <p:cNvSpPr>
            <a:spLocks noGrp="1"/>
          </p:cNvSpPr>
          <p:nvPr>
            <p:ph idx="1"/>
          </p:nvPr>
        </p:nvSpPr>
        <p:spPr>
          <a:xfrm>
            <a:off x="179512" y="836712"/>
            <a:ext cx="8712968" cy="5760640"/>
          </a:xfrm>
        </p:spPr>
        <p:txBody>
          <a:bodyPr>
            <a:normAutofit/>
          </a:bodyPr>
          <a:lstStyle/>
          <a:p>
            <a:pPr algn="l" rtl="0"/>
            <a:r>
              <a:rPr lang="en-US" sz="2400" dirty="0" smtClean="0">
                <a:latin typeface="Andalus" pitchFamily="18" charset="-78"/>
                <a:cs typeface="Andalus" pitchFamily="18" charset="-78"/>
              </a:rPr>
              <a:t>Congenital  </a:t>
            </a:r>
            <a:r>
              <a:rPr lang="en-US" sz="2400" dirty="0">
                <a:latin typeface="Andalus" pitchFamily="18" charset="-78"/>
                <a:cs typeface="Andalus" pitchFamily="18" charset="-78"/>
              </a:rPr>
              <a:t>band of </a:t>
            </a:r>
            <a:r>
              <a:rPr lang="en-US" sz="2400" dirty="0" smtClean="0">
                <a:latin typeface="Andalus" pitchFamily="18" charset="-78"/>
                <a:cs typeface="Andalus" pitchFamily="18" charset="-78"/>
              </a:rPr>
              <a:t>connective tissue </a:t>
            </a:r>
            <a:r>
              <a:rPr lang="en-US" sz="2400" dirty="0">
                <a:latin typeface="Andalus" pitchFamily="18" charset="-78"/>
                <a:cs typeface="Andalus" pitchFamily="18" charset="-78"/>
              </a:rPr>
              <a:t>located between the glans penis and the prepuce </a:t>
            </a:r>
            <a:r>
              <a:rPr lang="en-US" sz="2400" dirty="0" smtClean="0">
                <a:latin typeface="Andalus" pitchFamily="18" charset="-78"/>
                <a:cs typeface="Andalus" pitchFamily="18" charset="-78"/>
              </a:rPr>
              <a:t>(</a:t>
            </a:r>
            <a:r>
              <a:rPr lang="en-US" sz="2400" dirty="0" err="1" smtClean="0">
                <a:latin typeface="Andalus" pitchFamily="18" charset="-78"/>
                <a:cs typeface="Andalus" pitchFamily="18" charset="-78"/>
              </a:rPr>
              <a:t>ventrum</a:t>
            </a:r>
            <a:r>
              <a:rPr lang="en-US" sz="2400" dirty="0" smtClean="0">
                <a:latin typeface="Andalus" pitchFamily="18" charset="-78"/>
                <a:cs typeface="Andalus" pitchFamily="18" charset="-78"/>
              </a:rPr>
              <a:t> </a:t>
            </a:r>
            <a:r>
              <a:rPr lang="en-US" sz="2400" dirty="0">
                <a:latin typeface="Andalus" pitchFamily="18" charset="-78"/>
                <a:cs typeface="Andalus" pitchFamily="18" charset="-78"/>
              </a:rPr>
              <a:t>of the penis that extends from the prepuce to near the tip of the free portion of the </a:t>
            </a:r>
            <a:r>
              <a:rPr lang="en-US" sz="2400" dirty="0" smtClean="0">
                <a:latin typeface="Andalus" pitchFamily="18" charset="-78"/>
                <a:cs typeface="Andalus" pitchFamily="18" charset="-78"/>
              </a:rPr>
              <a:t>penis) </a:t>
            </a:r>
          </a:p>
          <a:p>
            <a:pPr algn="l" rtl="0"/>
            <a:r>
              <a:rPr lang="en-US" sz="2400" dirty="0" smtClean="0">
                <a:latin typeface="Andalus" pitchFamily="18" charset="-78"/>
                <a:cs typeface="Andalus" pitchFamily="18" charset="-78"/>
              </a:rPr>
              <a:t>Does  </a:t>
            </a:r>
            <a:r>
              <a:rPr lang="en-US" sz="2400" dirty="0">
                <a:latin typeface="Andalus" pitchFamily="18" charset="-78"/>
                <a:cs typeface="Andalus" pitchFamily="18" charset="-78"/>
              </a:rPr>
              <a:t>not break down as the bull reach the </a:t>
            </a:r>
            <a:r>
              <a:rPr lang="en-US" sz="2400" dirty="0" smtClean="0">
                <a:latin typeface="Andalus" pitchFamily="18" charset="-78"/>
                <a:cs typeface="Andalus" pitchFamily="18" charset="-78"/>
              </a:rPr>
              <a:t>puberty</a:t>
            </a:r>
          </a:p>
          <a:p>
            <a:pPr algn="l" rtl="0"/>
            <a:r>
              <a:rPr lang="en-US" sz="2400" dirty="0">
                <a:latin typeface="Andalus" pitchFamily="18" charset="-78"/>
                <a:cs typeface="Andalus" pitchFamily="18" charset="-78"/>
              </a:rPr>
              <a:t>Separation occurs at the time of puberty, starting from the tip of the penis and progressing caudally usually complete at 9 months of </a:t>
            </a:r>
            <a:r>
              <a:rPr lang="en-US" sz="2400" dirty="0" smtClean="0">
                <a:latin typeface="Andalus" pitchFamily="18" charset="-78"/>
                <a:cs typeface="Andalus" pitchFamily="18" charset="-78"/>
              </a:rPr>
              <a:t>age.</a:t>
            </a:r>
          </a:p>
          <a:p>
            <a:pPr algn="l" rtl="0"/>
            <a:r>
              <a:rPr lang="en-US" sz="2400" dirty="0">
                <a:latin typeface="Andalus" pitchFamily="18" charset="-78"/>
                <a:cs typeface="Andalus" pitchFamily="18" charset="-78"/>
              </a:rPr>
              <a:t>The persistent frenulum prevent straight extension of the penis and during erection the elongated penis is pull into bow shape  </a:t>
            </a:r>
            <a:endParaRPr lang="en-US" sz="2400" dirty="0" smtClean="0">
              <a:latin typeface="Andalus" pitchFamily="18" charset="-78"/>
              <a:cs typeface="Andalus" pitchFamily="18" charset="-78"/>
            </a:endParaRPr>
          </a:p>
          <a:p>
            <a:pPr algn="l" rtl="0"/>
            <a:r>
              <a:rPr lang="en-US" sz="2400" dirty="0">
                <a:latin typeface="Andalus" pitchFamily="18" charset="-78"/>
                <a:cs typeface="Andalus" pitchFamily="18" charset="-78"/>
              </a:rPr>
              <a:t>Persistent frenulum is </a:t>
            </a:r>
            <a:r>
              <a:rPr lang="en-US" sz="2400" b="1" dirty="0">
                <a:latin typeface="Andalus" pitchFamily="18" charset="-78"/>
                <a:cs typeface="Andalus" pitchFamily="18" charset="-78"/>
              </a:rPr>
              <a:t>inherited disorder</a:t>
            </a:r>
            <a:r>
              <a:rPr lang="en-US" sz="2400" dirty="0">
                <a:latin typeface="Andalus" pitchFamily="18" charset="-78"/>
                <a:cs typeface="Andalus" pitchFamily="18" charset="-78"/>
              </a:rPr>
              <a:t> and can pass on to progeny </a:t>
            </a:r>
          </a:p>
          <a:p>
            <a:pPr algn="l" rtl="0"/>
            <a:endParaRPr lang="en-US" sz="2400" dirty="0">
              <a:latin typeface="Andalus" pitchFamily="18" charset="-78"/>
              <a:cs typeface="Andalus" pitchFamily="18" charset="-78"/>
            </a:endParaRPr>
          </a:p>
          <a:p>
            <a:pPr algn="l" rtl="0"/>
            <a:endParaRPr lang="en-US" sz="2400" dirty="0" smtClean="0">
              <a:latin typeface="Andalus" pitchFamily="18" charset="-78"/>
              <a:cs typeface="Andalus" pitchFamily="18" charset="-78"/>
            </a:endParaRPr>
          </a:p>
          <a:p>
            <a:pPr algn="l" rtl="0"/>
            <a:endParaRPr lang="en-US" sz="2400" dirty="0" smtClean="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880557"/>
            <a:ext cx="2952328" cy="193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873" y="4869160"/>
            <a:ext cx="2638511"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234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1143000"/>
          </a:xfrm>
        </p:spPr>
        <p:txBody>
          <a:bodyPr>
            <a:noAutofit/>
          </a:bodyPr>
          <a:lstStyle/>
          <a:p>
            <a:r>
              <a:rPr lang="en-US" sz="3200" b="1" dirty="0" smtClean="0">
                <a:latin typeface="Andalus" pitchFamily="18" charset="-78"/>
                <a:cs typeface="Andalus" pitchFamily="18" charset="-78"/>
              </a:rPr>
              <a:t>Treatment of </a:t>
            </a:r>
            <a:r>
              <a:rPr lang="en-US" sz="3200" b="1" dirty="0">
                <a:latin typeface="Andalus" pitchFamily="18" charset="-78"/>
                <a:cs typeface="Andalus" pitchFamily="18" charset="-78"/>
              </a:rPr>
              <a:t>Persistent penile frenulum </a:t>
            </a:r>
            <a:br>
              <a:rPr lang="en-US" sz="3200" b="1" dirty="0">
                <a:latin typeface="Andalus" pitchFamily="18" charset="-78"/>
                <a:cs typeface="Andalus" pitchFamily="18" charset="-78"/>
              </a:rPr>
            </a:br>
            <a:endParaRPr lang="ar-IQ" sz="3200" b="1" dirty="0">
              <a:latin typeface="Andalus" pitchFamily="18" charset="-78"/>
              <a:cs typeface="Andalus" pitchFamily="18" charset="-78"/>
            </a:endParaRPr>
          </a:p>
        </p:txBody>
      </p:sp>
      <p:sp>
        <p:nvSpPr>
          <p:cNvPr id="3" name="عنصر نائب للمحتوى 2"/>
          <p:cNvSpPr>
            <a:spLocks noGrp="1"/>
          </p:cNvSpPr>
          <p:nvPr>
            <p:ph idx="1"/>
          </p:nvPr>
        </p:nvSpPr>
        <p:spPr>
          <a:xfrm>
            <a:off x="323528" y="1052736"/>
            <a:ext cx="8496944" cy="5400600"/>
          </a:xfrm>
        </p:spPr>
        <p:txBody>
          <a:bodyPr>
            <a:normAutofit/>
          </a:bodyPr>
          <a:lstStyle/>
          <a:p>
            <a:pPr algn="l" rtl="0"/>
            <a:r>
              <a:rPr lang="en-US" sz="2400" dirty="0">
                <a:latin typeface="Andalus" pitchFamily="18" charset="-78"/>
                <a:cs typeface="Andalus" pitchFamily="18" charset="-78"/>
              </a:rPr>
              <a:t>By transection of the persistent frenulum .Before transection , ligation of large vessel. </a:t>
            </a:r>
            <a:endParaRPr lang="en-US" sz="2400" dirty="0" smtClean="0">
              <a:latin typeface="Andalus" pitchFamily="18" charset="-78"/>
              <a:cs typeface="Andalus" pitchFamily="18" charset="-78"/>
            </a:endParaRPr>
          </a:p>
          <a:p>
            <a:pPr algn="l" rtl="0"/>
            <a:r>
              <a:rPr lang="en-US" sz="2400" dirty="0" smtClean="0">
                <a:latin typeface="Andalus" pitchFamily="18" charset="-78"/>
                <a:cs typeface="Andalus" pitchFamily="18" charset="-78"/>
              </a:rPr>
              <a:t>In </a:t>
            </a:r>
            <a:r>
              <a:rPr lang="en-US" sz="2400" dirty="0">
                <a:latin typeface="Andalus" pitchFamily="18" charset="-78"/>
                <a:cs typeface="Andalus" pitchFamily="18" charset="-78"/>
              </a:rPr>
              <a:t>young bull </a:t>
            </a:r>
            <a:r>
              <a:rPr lang="en-US" sz="2400" dirty="0" smtClean="0">
                <a:latin typeface="Andalus" pitchFamily="18" charset="-78"/>
                <a:cs typeface="Andalus" pitchFamily="18" charset="-78"/>
              </a:rPr>
              <a:t>,</a:t>
            </a:r>
            <a:r>
              <a:rPr lang="en-US" sz="2400" dirty="0"/>
              <a:t> </a:t>
            </a:r>
            <a:r>
              <a:rPr lang="en-US" sz="2400" dirty="0">
                <a:latin typeface="Andalus" pitchFamily="18" charset="-78"/>
                <a:cs typeface="Andalus" pitchFamily="18" charset="-78"/>
              </a:rPr>
              <a:t>penis often can be extended manually without or with little sedation. Application of dorsal nerve block is sufficient for perform this procedure.</a:t>
            </a:r>
          </a:p>
          <a:p>
            <a:pPr algn="l" rtl="0"/>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338633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normAutofit/>
          </a:bodyPr>
          <a:lstStyle/>
          <a:p>
            <a:r>
              <a:rPr lang="en-US" sz="3600" dirty="0" smtClean="0">
                <a:latin typeface="Andalus" pitchFamily="18" charset="-78"/>
                <a:cs typeface="Andalus" pitchFamily="18" charset="-78"/>
              </a:rPr>
              <a:t>Preputial avulsion </a:t>
            </a:r>
            <a:endParaRPr lang="ar-IQ" sz="3600" dirty="0">
              <a:latin typeface="Andalus" pitchFamily="18" charset="-78"/>
              <a:cs typeface="Andalus" pitchFamily="18" charset="-78"/>
            </a:endParaRPr>
          </a:p>
        </p:txBody>
      </p:sp>
      <p:sp>
        <p:nvSpPr>
          <p:cNvPr id="3" name="عنصر نائب للمحتوى 2"/>
          <p:cNvSpPr>
            <a:spLocks noGrp="1"/>
          </p:cNvSpPr>
          <p:nvPr>
            <p:ph idx="1"/>
          </p:nvPr>
        </p:nvSpPr>
        <p:spPr>
          <a:xfrm>
            <a:off x="179512" y="764704"/>
            <a:ext cx="8712968" cy="5688632"/>
          </a:xfrm>
        </p:spPr>
        <p:txBody>
          <a:bodyPr>
            <a:normAutofit/>
          </a:bodyPr>
          <a:lstStyle/>
          <a:p>
            <a:pPr algn="just" rtl="0"/>
            <a:r>
              <a:rPr lang="en-US" sz="2400" dirty="0">
                <a:latin typeface="Andalus" pitchFamily="18" charset="-78"/>
                <a:cs typeface="Andalus" pitchFamily="18" charset="-78"/>
              </a:rPr>
              <a:t>Avulsion of the lamina interna of the prepuce from its attachment to the penile integument at the fornix or point of  </a:t>
            </a:r>
            <a:r>
              <a:rPr lang="en-US" sz="2400" dirty="0" smtClean="0">
                <a:latin typeface="Andalus" pitchFamily="18" charset="-78"/>
                <a:cs typeface="Andalus" pitchFamily="18" charset="-78"/>
              </a:rPr>
              <a:t>reflection</a:t>
            </a:r>
          </a:p>
          <a:p>
            <a:pPr algn="just" rtl="0"/>
            <a:r>
              <a:rPr lang="en-US" sz="2400" dirty="0" smtClean="0">
                <a:latin typeface="Andalus" pitchFamily="18" charset="-78"/>
                <a:cs typeface="Andalus" pitchFamily="18" charset="-78"/>
              </a:rPr>
              <a:t>Injury is costly </a:t>
            </a:r>
            <a:r>
              <a:rPr lang="en-US" sz="2400" dirty="0">
                <a:latin typeface="Andalus" pitchFamily="18" charset="-78"/>
                <a:cs typeface="Andalus" pitchFamily="18" charset="-78"/>
              </a:rPr>
              <a:t>because it causes temporary suspension of semen collection </a:t>
            </a:r>
            <a:endParaRPr lang="en-US" sz="2400" dirty="0" smtClean="0">
              <a:latin typeface="Andalus" pitchFamily="18" charset="-78"/>
              <a:cs typeface="Andalus" pitchFamily="18" charset="-78"/>
            </a:endParaRPr>
          </a:p>
          <a:p>
            <a:pPr algn="just" rtl="0"/>
            <a:r>
              <a:rPr lang="en-US" sz="2400" dirty="0">
                <a:latin typeface="Andalus" pitchFamily="18" charset="-78"/>
                <a:cs typeface="Andalus" pitchFamily="18" charset="-78"/>
              </a:rPr>
              <a:t>Etiology is not fully understood and occur in young bulls newly introduced for semen collection or reintroduced after a period of layoff</a:t>
            </a:r>
          </a:p>
          <a:p>
            <a:pPr algn="just" rtl="0"/>
            <a:r>
              <a:rPr lang="en-US" sz="2400" dirty="0" smtClean="0">
                <a:latin typeface="Andalus" pitchFamily="18" charset="-78"/>
                <a:cs typeface="Andalus" pitchFamily="18" charset="-78"/>
              </a:rPr>
              <a:t>Observed </a:t>
            </a:r>
            <a:r>
              <a:rPr lang="en-US" sz="2400" dirty="0">
                <a:latin typeface="Andalus" pitchFamily="18" charset="-78"/>
                <a:cs typeface="Andalus" pitchFamily="18" charset="-78"/>
              </a:rPr>
              <a:t>only in bull whose semen is collected by artificial vagina</a:t>
            </a:r>
            <a:endParaRPr lang="ar-IQ" sz="2400" dirty="0">
              <a:latin typeface="Andalus" pitchFamily="18" charset="-78"/>
              <a:cs typeface="Andalus" pitchFamily="18" charset="-7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4" t="7378" r="51758" b="51705"/>
          <a:stretch/>
        </p:blipFill>
        <p:spPr bwMode="auto">
          <a:xfrm>
            <a:off x="4355976" y="4332515"/>
            <a:ext cx="4310742" cy="252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094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476672"/>
            <a:ext cx="8640960" cy="6120680"/>
          </a:xfrm>
        </p:spPr>
        <p:txBody>
          <a:bodyPr>
            <a:normAutofit/>
          </a:bodyPr>
          <a:lstStyle/>
          <a:p>
            <a:pPr algn="l" rtl="0"/>
            <a:r>
              <a:rPr lang="en-US" sz="2400" dirty="0" smtClean="0">
                <a:latin typeface="Andalus" pitchFamily="18" charset="-78"/>
                <a:cs typeface="Andalus" pitchFamily="18" charset="-78"/>
              </a:rPr>
              <a:t>Sign : Bleeding </a:t>
            </a:r>
            <a:r>
              <a:rPr lang="en-US" sz="2400" dirty="0">
                <a:latin typeface="Andalus" pitchFamily="18" charset="-78"/>
                <a:cs typeface="Andalus" pitchFamily="18" charset="-78"/>
              </a:rPr>
              <a:t>after semen collection </a:t>
            </a:r>
            <a:endParaRPr lang="en-US" sz="2400" dirty="0" smtClean="0">
              <a:latin typeface="Andalus" pitchFamily="18" charset="-78"/>
              <a:cs typeface="Andalus" pitchFamily="18" charset="-78"/>
            </a:endParaRPr>
          </a:p>
          <a:p>
            <a:pPr algn="l" rtl="0"/>
            <a:r>
              <a:rPr lang="en-US" sz="2400" dirty="0" smtClean="0">
                <a:latin typeface="Andalus" pitchFamily="18" charset="-78"/>
                <a:cs typeface="Andalus" pitchFamily="18" charset="-78"/>
              </a:rPr>
              <a:t>Diagnosis </a:t>
            </a:r>
            <a:r>
              <a:rPr lang="en-US" sz="2400" dirty="0">
                <a:latin typeface="Andalus" pitchFamily="18" charset="-78"/>
                <a:cs typeface="Andalus" pitchFamily="18" charset="-78"/>
              </a:rPr>
              <a:t>can be confirmed by extending and examining of the penis  (penis manually exteriorized after administration of 5mg xylazine </a:t>
            </a:r>
            <a:r>
              <a:rPr lang="en-US" sz="2400" dirty="0" smtClean="0">
                <a:latin typeface="Andalus" pitchFamily="18" charset="-78"/>
                <a:cs typeface="Andalus" pitchFamily="18" charset="-78"/>
              </a:rPr>
              <a:t>)  </a:t>
            </a:r>
          </a:p>
          <a:p>
            <a:pPr algn="l" rtl="0"/>
            <a:r>
              <a:rPr lang="en-US" sz="2400" b="1" dirty="0" smtClean="0">
                <a:latin typeface="Andalus" pitchFamily="18" charset="-78"/>
                <a:cs typeface="Andalus" pitchFamily="18" charset="-78"/>
              </a:rPr>
              <a:t>Treatment </a:t>
            </a:r>
          </a:p>
          <a:p>
            <a:pPr algn="l" rtl="0"/>
            <a:r>
              <a:rPr lang="en-US" sz="2400" dirty="0">
                <a:latin typeface="Andalus" pitchFamily="18" charset="-78"/>
                <a:cs typeface="Andalus" pitchFamily="18" charset="-78"/>
              </a:rPr>
              <a:t>The injury may left to heal by second intension but convalescence is </a:t>
            </a:r>
            <a:r>
              <a:rPr lang="en-US" sz="2400" dirty="0" smtClean="0">
                <a:latin typeface="Andalus" pitchFamily="18" charset="-78"/>
                <a:cs typeface="Andalus" pitchFamily="18" charset="-78"/>
              </a:rPr>
              <a:t>prolonged</a:t>
            </a:r>
          </a:p>
          <a:p>
            <a:pPr algn="l" rtl="0"/>
            <a:r>
              <a:rPr lang="en-US" sz="2400" dirty="0">
                <a:latin typeface="Andalus" pitchFamily="18" charset="-78"/>
                <a:cs typeface="Andalus" pitchFamily="18" charset="-78"/>
              </a:rPr>
              <a:t>Surgery is performed immediately after injury (on the same day) in order bull return to use with </a:t>
            </a:r>
            <a:endParaRPr lang="en-US" sz="2400" dirty="0" smtClean="0">
              <a:latin typeface="Andalus" pitchFamily="18" charset="-78"/>
              <a:cs typeface="Andalus" pitchFamily="18" charset="-78"/>
            </a:endParaRPr>
          </a:p>
          <a:p>
            <a:pPr marL="0" indent="0" algn="l" rtl="0">
              <a:buNone/>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     few </a:t>
            </a:r>
            <a:r>
              <a:rPr lang="en-US" sz="2400" dirty="0">
                <a:latin typeface="Andalus" pitchFamily="18" charset="-78"/>
                <a:cs typeface="Andalus" pitchFamily="18" charset="-78"/>
              </a:rPr>
              <a:t>complications </a:t>
            </a:r>
          </a:p>
          <a:p>
            <a:pPr algn="l" rtl="0"/>
            <a:r>
              <a:rPr lang="en-US" sz="2400" dirty="0" smtClean="0">
                <a:latin typeface="Andalus" pitchFamily="18" charset="-78"/>
                <a:cs typeface="Andalus" pitchFamily="18" charset="-78"/>
              </a:rPr>
              <a:t>Bull isolated from other bulls </a:t>
            </a:r>
          </a:p>
          <a:p>
            <a:pPr marL="0" indent="0" algn="l" rtl="0">
              <a:buNone/>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    and cows </a:t>
            </a:r>
            <a:r>
              <a:rPr lang="en-US" sz="2400" dirty="0"/>
              <a:t>sexual stimulation </a:t>
            </a:r>
            <a:endParaRPr lang="en-US" sz="2400" dirty="0" smtClean="0"/>
          </a:p>
          <a:p>
            <a:pPr marL="0" indent="0" algn="l" rtl="0">
              <a:buNone/>
            </a:pPr>
            <a:r>
              <a:rPr lang="en-US" sz="2400" dirty="0"/>
              <a:t> </a:t>
            </a:r>
            <a:r>
              <a:rPr lang="en-US" sz="2400" dirty="0" smtClean="0"/>
              <a:t>    which </a:t>
            </a:r>
            <a:r>
              <a:rPr lang="en-US" sz="2400" dirty="0"/>
              <a:t>provoke dehiscence of </a:t>
            </a:r>
            <a:endParaRPr lang="en-US" sz="2400" dirty="0" smtClean="0"/>
          </a:p>
          <a:p>
            <a:pPr marL="0" indent="0" algn="l" rtl="0">
              <a:buNone/>
            </a:pPr>
            <a:r>
              <a:rPr lang="en-US" sz="2400" dirty="0"/>
              <a:t> </a:t>
            </a:r>
            <a:r>
              <a:rPr lang="en-US" sz="2400" dirty="0" smtClean="0"/>
              <a:t>     surgical </a:t>
            </a:r>
            <a:r>
              <a:rPr lang="en-US" sz="2400" dirty="0"/>
              <a:t>site</a:t>
            </a:r>
            <a:endParaRPr lang="ar-IQ" sz="2400" dirty="0">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5895"/>
            <a:ext cx="4684787" cy="287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711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b="1" dirty="0">
                <a:latin typeface="Andalus" pitchFamily="18" charset="-78"/>
                <a:cs typeface="Andalus" pitchFamily="18" charset="-78"/>
              </a:rPr>
              <a:t>Preputial hair ring </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251520" y="1052736"/>
            <a:ext cx="8712968" cy="5400600"/>
          </a:xfrm>
        </p:spPr>
        <p:txBody>
          <a:bodyPr>
            <a:normAutofit/>
          </a:bodyPr>
          <a:lstStyle/>
          <a:p>
            <a:pPr algn="l" rtl="0"/>
            <a:r>
              <a:rPr lang="en-US" sz="2800" dirty="0">
                <a:latin typeface="Andalus" pitchFamily="18" charset="-78"/>
                <a:cs typeface="Andalus" pitchFamily="18" charset="-78"/>
              </a:rPr>
              <a:t>Ring of preputial hair may entrap the </a:t>
            </a:r>
            <a:r>
              <a:rPr lang="en-US" sz="2800" dirty="0" smtClean="0">
                <a:latin typeface="Andalus" pitchFamily="18" charset="-78"/>
                <a:cs typeface="Andalus" pitchFamily="18" charset="-78"/>
              </a:rPr>
              <a:t>penis</a:t>
            </a:r>
          </a:p>
          <a:p>
            <a:pPr algn="l" rtl="0"/>
            <a:r>
              <a:rPr lang="en-US" sz="2800" dirty="0" smtClean="0">
                <a:latin typeface="Andalus" pitchFamily="18" charset="-78"/>
                <a:cs typeface="Andalus" pitchFamily="18" charset="-78"/>
              </a:rPr>
              <a:t>This </a:t>
            </a:r>
            <a:r>
              <a:rPr lang="en-US" sz="2800" dirty="0">
                <a:latin typeface="Andalus" pitchFamily="18" charset="-78"/>
                <a:cs typeface="Andalus" pitchFamily="18" charset="-78"/>
              </a:rPr>
              <a:t>condition is usually spontaneously resolved but the hair may strangulate and damage the penis </a:t>
            </a:r>
            <a:endParaRPr lang="en-US" sz="2800" dirty="0" smtClean="0">
              <a:latin typeface="Andalus" pitchFamily="18" charset="-78"/>
              <a:cs typeface="Andalus" pitchFamily="18" charset="-78"/>
            </a:endParaRPr>
          </a:p>
          <a:p>
            <a:pPr algn="l" rtl="0"/>
            <a:r>
              <a:rPr lang="en-US" sz="2800" dirty="0">
                <a:latin typeface="Andalus" pitchFamily="18" charset="-78"/>
                <a:cs typeface="Andalus" pitchFamily="18" charset="-78"/>
              </a:rPr>
              <a:t>Treatment of the lesion is depend on the judge of the surgeon but some cases may treated as preputial </a:t>
            </a:r>
            <a:r>
              <a:rPr lang="en-US" sz="2800" dirty="0" smtClean="0">
                <a:latin typeface="Andalus" pitchFamily="18" charset="-78"/>
                <a:cs typeface="Andalus" pitchFamily="18" charset="-78"/>
              </a:rPr>
              <a:t>avulsion </a:t>
            </a:r>
            <a:endParaRPr lang="ar-IQ" sz="2800" dirty="0">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168" y="3645024"/>
            <a:ext cx="4612112" cy="295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564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lstStyle/>
          <a:p>
            <a:r>
              <a:rPr lang="en-US" dirty="0" smtClean="0">
                <a:latin typeface="Andalus" pitchFamily="18" charset="-78"/>
                <a:cs typeface="Andalus" pitchFamily="18" charset="-78"/>
              </a:rPr>
              <a:t>Preputial erosion</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108520" y="620688"/>
            <a:ext cx="8229600" cy="4525963"/>
          </a:xfrm>
        </p:spPr>
        <p:txBody>
          <a:bodyPr>
            <a:normAutofit/>
          </a:bodyPr>
          <a:lstStyle/>
          <a:p>
            <a:pPr algn="l" rtl="0"/>
            <a:r>
              <a:rPr lang="en-US" sz="2800" dirty="0" smtClean="0">
                <a:latin typeface="Andalus" pitchFamily="18" charset="-78"/>
                <a:cs typeface="Andalus" pitchFamily="18" charset="-78"/>
              </a:rPr>
              <a:t>Decubital lesion occur dorsal to preputial orifice between the prepuce and abdominal wall </a:t>
            </a:r>
          </a:p>
          <a:p>
            <a:pPr algn="l" rtl="0"/>
            <a:r>
              <a:rPr lang="en-US" sz="2800" dirty="0" smtClean="0">
                <a:latin typeface="Andalus" pitchFamily="18" charset="-78"/>
                <a:cs typeface="Andalus" pitchFamily="18" charset="-78"/>
              </a:rPr>
              <a:t>Affect  </a:t>
            </a:r>
            <a:r>
              <a:rPr lang="en-US" sz="2800" dirty="0">
                <a:latin typeface="Andalus" pitchFamily="18" charset="-78"/>
                <a:cs typeface="Andalus" pitchFamily="18" charset="-78"/>
              </a:rPr>
              <a:t>heavy show rams because they are recumbent much of time , pressure of the preputial orifice on abdominal wall results in a chronic ulcer</a:t>
            </a:r>
            <a:r>
              <a:rPr lang="en-US" sz="2800" dirty="0" smtClean="0">
                <a:latin typeface="Andalus" pitchFamily="18" charset="-78"/>
                <a:cs typeface="Andalus" pitchFamily="18" charset="-78"/>
              </a:rPr>
              <a:t>.</a:t>
            </a:r>
          </a:p>
          <a:p>
            <a:pPr algn="l" rtl="0"/>
            <a:r>
              <a:rPr lang="en-US" sz="2800" dirty="0"/>
              <a:t>This erosion is resistant to conservative treatment and only surgical resection is treatment option.</a:t>
            </a:r>
          </a:p>
          <a:p>
            <a:pPr algn="l" rtl="0"/>
            <a:endParaRPr lang="ar-IQ" sz="2800" dirty="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892" y="4077072"/>
            <a:ext cx="4593890" cy="262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850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latin typeface="Andalus" pitchFamily="18" charset="-78"/>
                <a:cs typeface="Andalus" pitchFamily="18" charset="-78"/>
              </a:rPr>
              <a:t>Preputial abscess </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251520" y="1124744"/>
            <a:ext cx="8435280" cy="5001419"/>
          </a:xfrm>
        </p:spPr>
        <p:txBody>
          <a:bodyPr>
            <a:normAutofit/>
          </a:bodyPr>
          <a:lstStyle/>
          <a:p>
            <a:pPr algn="l" rtl="0"/>
            <a:r>
              <a:rPr lang="en-US" sz="2800" dirty="0" err="1">
                <a:latin typeface="Andalus" pitchFamily="18" charset="-78"/>
                <a:cs typeface="Andalus" pitchFamily="18" charset="-78"/>
              </a:rPr>
              <a:t>Retropreputial</a:t>
            </a:r>
            <a:r>
              <a:rPr lang="en-US" sz="2800" dirty="0">
                <a:latin typeface="Andalus" pitchFamily="18" charset="-78"/>
                <a:cs typeface="Andalus" pitchFamily="18" charset="-78"/>
              </a:rPr>
              <a:t>  abscess may follow   injury of lamina interna of </a:t>
            </a:r>
            <a:r>
              <a:rPr lang="en-US" sz="2800" dirty="0" smtClean="0">
                <a:latin typeface="Andalus" pitchFamily="18" charset="-78"/>
                <a:cs typeface="Andalus" pitchFamily="18" charset="-78"/>
              </a:rPr>
              <a:t>prepuce</a:t>
            </a:r>
          </a:p>
          <a:p>
            <a:pPr algn="l" rtl="0"/>
            <a:r>
              <a:rPr lang="en-US" sz="2800" dirty="0" smtClean="0">
                <a:latin typeface="Andalus" pitchFamily="18" charset="-78"/>
                <a:cs typeface="Andalus" pitchFamily="18" charset="-78"/>
              </a:rPr>
              <a:t>Result </a:t>
            </a:r>
            <a:r>
              <a:rPr lang="en-US" sz="2800" dirty="0">
                <a:latin typeface="Andalus" pitchFamily="18" charset="-78"/>
                <a:cs typeface="Andalus" pitchFamily="18" charset="-78"/>
              </a:rPr>
              <a:t>from preputial avulsion or penile </a:t>
            </a:r>
            <a:r>
              <a:rPr lang="en-US" sz="2800" dirty="0" smtClean="0">
                <a:latin typeface="Andalus" pitchFamily="18" charset="-78"/>
                <a:cs typeface="Andalus" pitchFamily="18" charset="-78"/>
              </a:rPr>
              <a:t>hematoma</a:t>
            </a:r>
          </a:p>
          <a:p>
            <a:pPr algn="l" rtl="0"/>
            <a:r>
              <a:rPr lang="en-US" sz="2800" dirty="0">
                <a:latin typeface="Andalus" pitchFamily="18" charset="-78"/>
                <a:cs typeface="Andalus" pitchFamily="18" charset="-78"/>
              </a:rPr>
              <a:t>drain into preputial cavity but when the swelling often prevent exteriorization of the penis and access , therefor the abscess must be drained by skin incision. </a:t>
            </a:r>
            <a:r>
              <a:rPr lang="en-US" sz="2800" b="1" dirty="0">
                <a:latin typeface="Andalus" pitchFamily="18" charset="-78"/>
                <a:cs typeface="Andalus" pitchFamily="18" charset="-78"/>
              </a:rPr>
              <a:t>   </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2183677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normAutofit/>
          </a:bodyPr>
          <a:lstStyle/>
          <a:p>
            <a:r>
              <a:rPr lang="en-US" sz="3600" b="1" dirty="0">
                <a:latin typeface="Andalus" pitchFamily="18" charset="-78"/>
                <a:cs typeface="Andalus" pitchFamily="18" charset="-78"/>
              </a:rPr>
              <a:t>Penile hematoma </a:t>
            </a:r>
            <a:endParaRPr lang="ar-IQ" sz="3600" dirty="0">
              <a:latin typeface="Andalus" pitchFamily="18" charset="-78"/>
              <a:cs typeface="Andalus" pitchFamily="18" charset="-78"/>
            </a:endParaRPr>
          </a:p>
        </p:txBody>
      </p:sp>
      <p:sp>
        <p:nvSpPr>
          <p:cNvPr id="3" name="عنصر نائب للمحتوى 2"/>
          <p:cNvSpPr>
            <a:spLocks noGrp="1"/>
          </p:cNvSpPr>
          <p:nvPr>
            <p:ph idx="1"/>
          </p:nvPr>
        </p:nvSpPr>
        <p:spPr>
          <a:xfrm>
            <a:off x="179512" y="548680"/>
            <a:ext cx="8712968" cy="5577483"/>
          </a:xfrm>
        </p:spPr>
        <p:txBody>
          <a:bodyPr>
            <a:normAutofit/>
          </a:bodyPr>
          <a:lstStyle/>
          <a:p>
            <a:pPr algn="l" rtl="0"/>
            <a:r>
              <a:rPr lang="en-US" sz="2400" dirty="0" smtClean="0">
                <a:latin typeface="Andalus" pitchFamily="18" charset="-78"/>
                <a:cs typeface="Andalus" pitchFamily="18" charset="-78"/>
              </a:rPr>
              <a:t>It is commonest </a:t>
            </a:r>
            <a:r>
              <a:rPr lang="en-US" sz="2400" dirty="0">
                <a:latin typeface="Andalus" pitchFamily="18" charset="-78"/>
                <a:cs typeface="Andalus" pitchFamily="18" charset="-78"/>
              </a:rPr>
              <a:t>penile lesion or its sequelae (abscess or adhesion) </a:t>
            </a:r>
            <a:endParaRPr lang="en-US" sz="2400" dirty="0" smtClean="0">
              <a:latin typeface="Andalus" pitchFamily="18" charset="-78"/>
              <a:cs typeface="Andalus" pitchFamily="18" charset="-78"/>
            </a:endParaRPr>
          </a:p>
          <a:p>
            <a:pPr algn="l" rtl="0"/>
            <a:r>
              <a:rPr lang="en-US" sz="2400" dirty="0" smtClean="0">
                <a:latin typeface="Andalus" pitchFamily="18" charset="-78"/>
                <a:cs typeface="Andalus" pitchFamily="18" charset="-78"/>
              </a:rPr>
              <a:t>Results </a:t>
            </a:r>
            <a:r>
              <a:rPr lang="en-US" sz="2400" dirty="0">
                <a:latin typeface="Andalus" pitchFamily="18" charset="-78"/>
                <a:cs typeface="Andalus" pitchFamily="18" charset="-78"/>
              </a:rPr>
              <a:t>from sudden or forceful bending of the erect </a:t>
            </a:r>
            <a:r>
              <a:rPr lang="en-US" sz="2400" dirty="0" smtClean="0">
                <a:latin typeface="Andalus" pitchFamily="18" charset="-78"/>
                <a:cs typeface="Andalus" pitchFamily="18" charset="-78"/>
              </a:rPr>
              <a:t>penis</a:t>
            </a:r>
          </a:p>
          <a:p>
            <a:pPr algn="l" rtl="0"/>
            <a:r>
              <a:rPr lang="en-US" sz="2400" dirty="0">
                <a:latin typeface="Andalus" pitchFamily="18" charset="-78"/>
                <a:cs typeface="Andalus" pitchFamily="18" charset="-78"/>
              </a:rPr>
              <a:t>Penile deviation occur by sudden movement of the cow or by thrusting of the bull against the thigh of the cow before intromission is achieved, results in rupture of the tunica albuginea and </a:t>
            </a:r>
            <a:r>
              <a:rPr lang="en-US" sz="2400" dirty="0" smtClean="0">
                <a:latin typeface="Andalus" pitchFamily="18" charset="-78"/>
                <a:cs typeface="Andalus" pitchFamily="18" charset="-78"/>
              </a:rPr>
              <a:t>hemorrhage</a:t>
            </a:r>
          </a:p>
          <a:p>
            <a:pPr algn="l" rtl="0"/>
            <a:r>
              <a:rPr lang="en-US" sz="2400" dirty="0" smtClean="0">
                <a:latin typeface="Andalus" pitchFamily="18" charset="-78"/>
                <a:cs typeface="Andalus" pitchFamily="18" charset="-78"/>
              </a:rPr>
              <a:t>Repeated </a:t>
            </a:r>
            <a:r>
              <a:rPr lang="en-US" sz="2400" dirty="0">
                <a:latin typeface="Andalus" pitchFamily="18" charset="-78"/>
                <a:cs typeface="Andalus" pitchFamily="18" charset="-78"/>
              </a:rPr>
              <a:t>mating attempts by the </a:t>
            </a:r>
            <a:r>
              <a:rPr lang="en-US" sz="2400" dirty="0" smtClean="0">
                <a:latin typeface="Andalus" pitchFamily="18" charset="-78"/>
                <a:cs typeface="Andalus" pitchFamily="18" charset="-78"/>
              </a:rPr>
              <a:t>bull may exacerbated hematoma </a:t>
            </a:r>
          </a:p>
          <a:p>
            <a:pPr algn="l" rtl="0"/>
            <a:r>
              <a:rPr lang="en-US" sz="2400" dirty="0" smtClean="0">
                <a:latin typeface="Andalus" pitchFamily="18" charset="-78"/>
                <a:cs typeface="Andalus" pitchFamily="18" charset="-78"/>
              </a:rPr>
              <a:t>Hematoma site is distal to the distal curve of sigmoid flexor which is site of attachment of retractor penis M </a:t>
            </a:r>
            <a:endParaRPr lang="ar-IQ" sz="2400" dirty="0">
              <a:latin typeface="Andalus" pitchFamily="18" charset="-78"/>
              <a:cs typeface="Andalus" pitchFamily="18"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21088"/>
            <a:ext cx="3672408" cy="257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Urinogenital disorders | Veterian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21088"/>
            <a:ext cx="4810743" cy="257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951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04664"/>
            <a:ext cx="8363272" cy="5721499"/>
          </a:xfrm>
        </p:spPr>
        <p:txBody>
          <a:bodyPr>
            <a:normAutofit fontScale="92500" lnSpcReduction="10000"/>
          </a:bodyPr>
          <a:lstStyle/>
          <a:p>
            <a:pPr algn="l" rtl="0"/>
            <a:r>
              <a:rPr lang="en-US" sz="2400" dirty="0">
                <a:latin typeface="Andalus" pitchFamily="18" charset="-78"/>
                <a:cs typeface="Andalus" pitchFamily="18" charset="-78"/>
              </a:rPr>
              <a:t>The swelling located just cranial to the scrotum , reflecting the position of rupture site on partially withdrawn penis</a:t>
            </a:r>
            <a:r>
              <a:rPr lang="en-US" sz="2400" dirty="0" smtClean="0">
                <a:latin typeface="Andalus" pitchFamily="18" charset="-78"/>
                <a:cs typeface="Andalus" pitchFamily="18" charset="-78"/>
              </a:rPr>
              <a:t>.</a:t>
            </a:r>
          </a:p>
          <a:p>
            <a:pPr algn="l" rtl="0"/>
            <a:r>
              <a:rPr lang="en-US" sz="2400" dirty="0">
                <a:latin typeface="Andalus" pitchFamily="18" charset="-78"/>
                <a:cs typeface="Andalus" pitchFamily="18" charset="-78"/>
              </a:rPr>
              <a:t>In some cases </a:t>
            </a:r>
            <a:r>
              <a:rPr lang="en-US" sz="2400" dirty="0" err="1">
                <a:latin typeface="Andalus" pitchFamily="18" charset="-78"/>
                <a:cs typeface="Andalus" pitchFamily="18" charset="-78"/>
              </a:rPr>
              <a:t>paraphimosis</a:t>
            </a:r>
            <a:r>
              <a:rPr lang="en-US" sz="2400" dirty="0">
                <a:latin typeface="Andalus" pitchFamily="18" charset="-78"/>
                <a:cs typeface="Andalus" pitchFamily="18" charset="-78"/>
              </a:rPr>
              <a:t> (inability withdraw the penis itself back into the prepuce</a:t>
            </a:r>
            <a:r>
              <a:rPr lang="en-US" sz="2400" dirty="0" smtClean="0">
                <a:latin typeface="Andalus" pitchFamily="18" charset="-78"/>
                <a:cs typeface="Andalus" pitchFamily="18" charset="-78"/>
              </a:rPr>
              <a:t>)</a:t>
            </a:r>
          </a:p>
          <a:p>
            <a:pPr algn="l" rtl="0"/>
            <a:r>
              <a:rPr lang="en-US" sz="2400" dirty="0" smtClean="0">
                <a:latin typeface="Andalus" pitchFamily="18" charset="-78"/>
                <a:cs typeface="Andalus" pitchFamily="18" charset="-78"/>
              </a:rPr>
              <a:t>Prognosis and clinical approach </a:t>
            </a:r>
            <a:r>
              <a:rPr lang="en-US" sz="2400" dirty="0">
                <a:latin typeface="Andalus" pitchFamily="18" charset="-78"/>
                <a:cs typeface="Andalus" pitchFamily="18" charset="-78"/>
              </a:rPr>
              <a:t>are influence by the size of hematoma </a:t>
            </a:r>
            <a:endParaRPr lang="en-US" sz="2400" dirty="0" smtClean="0">
              <a:latin typeface="Andalus" pitchFamily="18" charset="-78"/>
              <a:cs typeface="Andalus" pitchFamily="18" charset="-78"/>
            </a:endParaRPr>
          </a:p>
          <a:p>
            <a:pPr algn="l" rtl="0"/>
            <a:r>
              <a:rPr lang="en-US" sz="2400" dirty="0">
                <a:latin typeface="Andalus" pitchFamily="18" charset="-78"/>
                <a:cs typeface="Andalus" pitchFamily="18" charset="-78"/>
              </a:rPr>
              <a:t>If the swelling is less than 15 cm in diameter , surgery is usually not required and the bull have a good prognosis for return to normal service behavior with conservative </a:t>
            </a:r>
            <a:r>
              <a:rPr lang="en-US" sz="2400" dirty="0" smtClean="0">
                <a:latin typeface="Andalus" pitchFamily="18" charset="-78"/>
                <a:cs typeface="Andalus" pitchFamily="18" charset="-78"/>
              </a:rPr>
              <a:t>therapy</a:t>
            </a:r>
          </a:p>
          <a:p>
            <a:pPr algn="l" rtl="0"/>
            <a:endParaRPr lang="en-US" sz="2400" dirty="0" smtClean="0">
              <a:latin typeface="Andalus" pitchFamily="18" charset="-78"/>
              <a:cs typeface="Andalus" pitchFamily="18" charset="-78"/>
            </a:endParaRPr>
          </a:p>
          <a:p>
            <a:pPr algn="l" rtl="0"/>
            <a:r>
              <a:rPr lang="en-US" sz="2400" dirty="0">
                <a:latin typeface="Andalus" pitchFamily="18" charset="-78"/>
                <a:cs typeface="Andalus" pitchFamily="18" charset="-78"/>
              </a:rPr>
              <a:t>Conservative therapy include :removing bull from cow for 6 weeks, daily hydrotherapy with cold water in acute stage after injury (4 days ) and warm water thereafter , coupled with vigorous massage in a deliberate attempt to move the skin</a:t>
            </a:r>
            <a:r>
              <a:rPr lang="en-US" sz="2400" dirty="0" smtClean="0">
                <a:latin typeface="Andalus" pitchFamily="18" charset="-78"/>
                <a:cs typeface="Andalus" pitchFamily="18" charset="-78"/>
              </a:rPr>
              <a:t> ,</a:t>
            </a:r>
            <a:r>
              <a:rPr lang="en-US" sz="2400" dirty="0"/>
              <a:t> </a:t>
            </a:r>
            <a:r>
              <a:rPr lang="en-US" sz="2400" dirty="0">
                <a:latin typeface="Andalus" pitchFamily="18" charset="-78"/>
                <a:cs typeface="Andalus" pitchFamily="18" charset="-78"/>
              </a:rPr>
              <a:t>intervening layers of fascia, and the penis to minimize formation of adhesions between these structures, are recommended.</a:t>
            </a:r>
          </a:p>
          <a:p>
            <a:pPr algn="l" rtl="0"/>
            <a:endParaRPr lang="en-US" sz="2400" dirty="0">
              <a:latin typeface="Andalus" pitchFamily="18" charset="-78"/>
              <a:cs typeface="Andalus" pitchFamily="18" charset="-78"/>
            </a:endParaRPr>
          </a:p>
          <a:p>
            <a:pPr algn="l" rtl="0"/>
            <a:endParaRPr lang="en-US" sz="2400" dirty="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391222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6048672"/>
          </a:xfrm>
        </p:spPr>
        <p:txBody>
          <a:bodyPr>
            <a:normAutofit/>
          </a:bodyPr>
          <a:lstStyle/>
          <a:p>
            <a:pPr algn="l" rtl="0"/>
            <a:r>
              <a:rPr lang="en-US" sz="2400" dirty="0">
                <a:latin typeface="Andalus" pitchFamily="18" charset="-78"/>
                <a:cs typeface="Andalus" pitchFamily="18" charset="-78"/>
              </a:rPr>
              <a:t>Hydrotherapy and massage should be continued for 3 weeks and NSAID may be beneficial first week</a:t>
            </a:r>
            <a:r>
              <a:rPr lang="en-US" sz="2400" dirty="0" smtClean="0">
                <a:latin typeface="Andalus" pitchFamily="18" charset="-78"/>
                <a:cs typeface="Andalus" pitchFamily="18" charset="-78"/>
              </a:rPr>
              <a:t>.</a:t>
            </a:r>
          </a:p>
          <a:p>
            <a:pPr algn="l" rtl="0"/>
            <a:r>
              <a:rPr lang="nl-NL" sz="2400" dirty="0" smtClean="0">
                <a:latin typeface="Andalus" pitchFamily="18" charset="-78"/>
                <a:cs typeface="Andalus" pitchFamily="18" charset="-78"/>
              </a:rPr>
              <a:t>Hematoma </a:t>
            </a:r>
            <a:r>
              <a:rPr lang="nl-NL" sz="2400" dirty="0">
                <a:latin typeface="Andalus" pitchFamily="18" charset="-78"/>
                <a:cs typeface="Andalus" pitchFamily="18" charset="-78"/>
              </a:rPr>
              <a:t>is over 15 cm in </a:t>
            </a:r>
            <a:r>
              <a:rPr lang="nl-NL" sz="2400" dirty="0" smtClean="0">
                <a:latin typeface="Andalus" pitchFamily="18" charset="-78"/>
                <a:cs typeface="Andalus" pitchFamily="18" charset="-78"/>
              </a:rPr>
              <a:t>diameter, </a:t>
            </a:r>
            <a:r>
              <a:rPr lang="en-US" sz="2400" dirty="0" smtClean="0">
                <a:latin typeface="Andalus" pitchFamily="18" charset="-78"/>
                <a:cs typeface="Andalus" pitchFamily="18" charset="-78"/>
              </a:rPr>
              <a:t>more </a:t>
            </a:r>
            <a:r>
              <a:rPr lang="en-US" sz="2400" dirty="0">
                <a:latin typeface="Andalus" pitchFamily="18" charset="-78"/>
                <a:cs typeface="Andalus" pitchFamily="18" charset="-78"/>
              </a:rPr>
              <a:t>extensive damage to the penile adnexa </a:t>
            </a:r>
            <a:r>
              <a:rPr lang="en-US" sz="2400" dirty="0" smtClean="0">
                <a:latin typeface="Andalus" pitchFamily="18" charset="-78"/>
                <a:cs typeface="Andalus" pitchFamily="18" charset="-78"/>
              </a:rPr>
              <a:t> </a:t>
            </a:r>
            <a:r>
              <a:rPr lang="en-US" sz="2400" dirty="0">
                <a:latin typeface="Andalus" pitchFamily="18" charset="-78"/>
                <a:cs typeface="Andalus" pitchFamily="18" charset="-78"/>
              </a:rPr>
              <a:t>results, making restrictive adhesion </a:t>
            </a:r>
            <a:r>
              <a:rPr lang="en-US" sz="2400" dirty="0" smtClean="0">
                <a:latin typeface="Andalus" pitchFamily="18" charset="-78"/>
                <a:cs typeface="Andalus" pitchFamily="18" charset="-78"/>
              </a:rPr>
              <a:t>formation and increase risk of abscess </a:t>
            </a:r>
          </a:p>
          <a:p>
            <a:pPr algn="l" rtl="0"/>
            <a:r>
              <a:rPr lang="en-US" sz="2400" dirty="0" smtClean="0">
                <a:latin typeface="Andalus" pitchFamily="18" charset="-78"/>
                <a:cs typeface="Andalus" pitchFamily="18" charset="-78"/>
              </a:rPr>
              <a:t>These factors make prognosis and surgical therapy poor</a:t>
            </a:r>
          </a:p>
          <a:p>
            <a:pPr algn="l" rtl="0"/>
            <a:r>
              <a:rPr lang="en-US" sz="2400" dirty="0" smtClean="0">
                <a:latin typeface="Andalus" pitchFamily="18" charset="-78"/>
                <a:cs typeface="Andalus" pitchFamily="18" charset="-78"/>
              </a:rPr>
              <a:t>Skin incision is should be small because large incision allow more opportunities for firm adhesion between skin and underlying tissue </a:t>
            </a:r>
          </a:p>
          <a:p>
            <a:pPr algn="l" rtl="0"/>
            <a:r>
              <a:rPr lang="en-US" sz="2400" dirty="0">
                <a:latin typeface="Andalus" pitchFamily="18" charset="-78"/>
                <a:cs typeface="Andalus" pitchFamily="18" charset="-78"/>
              </a:rPr>
              <a:t>Blood, blood </a:t>
            </a:r>
            <a:r>
              <a:rPr lang="en-US" sz="2400" dirty="0" smtClean="0">
                <a:latin typeface="Andalus" pitchFamily="18" charset="-78"/>
                <a:cs typeface="Andalus" pitchFamily="18" charset="-78"/>
              </a:rPr>
              <a:t>clots, and </a:t>
            </a:r>
            <a:r>
              <a:rPr lang="en-US" sz="2400" dirty="0">
                <a:latin typeface="Andalus" pitchFamily="18" charset="-78"/>
                <a:cs typeface="Andalus" pitchFamily="18" charset="-78"/>
              </a:rPr>
              <a:t>serum are gently removed, with attention </a:t>
            </a:r>
            <a:r>
              <a:rPr lang="en-US" sz="2400" dirty="0" smtClean="0">
                <a:latin typeface="Andalus" pitchFamily="18" charset="-78"/>
                <a:cs typeface="Andalus" pitchFamily="18" charset="-78"/>
              </a:rPr>
              <a:t>paid to </a:t>
            </a:r>
            <a:r>
              <a:rPr lang="en-US" sz="2400" dirty="0">
                <a:latin typeface="Andalus" pitchFamily="18" charset="-78"/>
                <a:cs typeface="Andalus" pitchFamily="18" charset="-78"/>
              </a:rPr>
              <a:t>hemostasis</a:t>
            </a:r>
            <a:r>
              <a:rPr lang="en-US" sz="2400" dirty="0" smtClean="0">
                <a:latin typeface="Andalus" pitchFamily="18" charset="-78"/>
                <a:cs typeface="Andalus" pitchFamily="18" charset="-78"/>
              </a:rPr>
              <a:t>.</a:t>
            </a:r>
          </a:p>
          <a:p>
            <a:pPr algn="l" rtl="0"/>
            <a:r>
              <a:rPr lang="en-US" sz="2400" dirty="0" smtClean="0">
                <a:latin typeface="Andalus" pitchFamily="18" charset="-78"/>
                <a:cs typeface="Andalus" pitchFamily="18" charset="-78"/>
              </a:rPr>
              <a:t>Any detectable </a:t>
            </a:r>
            <a:r>
              <a:rPr lang="en-US" sz="2400" dirty="0">
                <a:latin typeface="Andalus" pitchFamily="18" charset="-78"/>
                <a:cs typeface="Andalus" pitchFamily="18" charset="-78"/>
              </a:rPr>
              <a:t>rent in the tunica albuginea sutured </a:t>
            </a:r>
            <a:r>
              <a:rPr lang="en-US" sz="2400" dirty="0" smtClean="0">
                <a:latin typeface="Andalus" pitchFamily="18" charset="-78"/>
                <a:cs typeface="Andalus" pitchFamily="18" charset="-78"/>
              </a:rPr>
              <a:t>with absorbable </a:t>
            </a:r>
            <a:r>
              <a:rPr lang="en-US" sz="2400" dirty="0">
                <a:latin typeface="Andalus" pitchFamily="18" charset="-78"/>
                <a:cs typeface="Andalus" pitchFamily="18" charset="-78"/>
              </a:rPr>
              <a:t>material, with care taken to avoid </a:t>
            </a:r>
            <a:r>
              <a:rPr lang="en-US" sz="2400" dirty="0" smtClean="0">
                <a:latin typeface="Andalus" pitchFamily="18" charset="-78"/>
                <a:cs typeface="Andalus" pitchFamily="18" charset="-78"/>
              </a:rPr>
              <a:t>penetrating suture </a:t>
            </a:r>
            <a:r>
              <a:rPr lang="en-US" sz="2400" dirty="0">
                <a:latin typeface="Andalus" pitchFamily="18" charset="-78"/>
                <a:cs typeface="Andalus" pitchFamily="18" charset="-78"/>
              </a:rPr>
              <a:t>bites through the tunica </a:t>
            </a:r>
            <a:r>
              <a:rPr lang="en-US" sz="2400" dirty="0" smtClean="0">
                <a:latin typeface="Andalus" pitchFamily="18" charset="-78"/>
                <a:cs typeface="Andalus" pitchFamily="18" charset="-78"/>
              </a:rPr>
              <a:t>albuginea which may result in leakage and failure to maintain erection </a:t>
            </a:r>
          </a:p>
          <a:p>
            <a:pPr algn="l" rtl="0"/>
            <a:endParaRPr lang="en-US" sz="2400" dirty="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185951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6120680"/>
          </a:xfrm>
        </p:spPr>
        <p:txBody>
          <a:bodyPr>
            <a:normAutofit/>
          </a:bodyPr>
          <a:lstStyle/>
          <a:p>
            <a:pPr algn="l" rtl="0"/>
            <a:r>
              <a:rPr lang="en-US" sz="2400" dirty="0">
                <a:latin typeface="Andalus" pitchFamily="18" charset="-78"/>
                <a:cs typeface="Andalus" pitchFamily="18" charset="-78"/>
              </a:rPr>
              <a:t>The skin incision should be left open. </a:t>
            </a:r>
            <a:r>
              <a:rPr lang="en-US" sz="2400" dirty="0" smtClean="0">
                <a:latin typeface="Andalus" pitchFamily="18" charset="-78"/>
                <a:cs typeface="Andalus" pitchFamily="18" charset="-78"/>
              </a:rPr>
              <a:t>Postsurgical treatment </a:t>
            </a:r>
            <a:r>
              <a:rPr lang="en-US" sz="2400" dirty="0">
                <a:latin typeface="Andalus" pitchFamily="18" charset="-78"/>
                <a:cs typeface="Andalus" pitchFamily="18" charset="-78"/>
              </a:rPr>
              <a:t>should parallel the conservative </a:t>
            </a:r>
            <a:r>
              <a:rPr lang="en-US" sz="2400" dirty="0" smtClean="0">
                <a:latin typeface="Andalus" pitchFamily="18" charset="-78"/>
                <a:cs typeface="Andalus" pitchFamily="18" charset="-78"/>
              </a:rPr>
              <a:t>approach to </a:t>
            </a:r>
            <a:r>
              <a:rPr lang="en-US" sz="2400" dirty="0">
                <a:latin typeface="Andalus" pitchFamily="18" charset="-78"/>
                <a:cs typeface="Andalus" pitchFamily="18" charset="-78"/>
              </a:rPr>
              <a:t>smaller hematomas</a:t>
            </a:r>
            <a:r>
              <a:rPr lang="en-US" sz="2400" dirty="0" smtClean="0">
                <a:latin typeface="Andalus" pitchFamily="18" charset="-78"/>
                <a:cs typeface="Andalus" pitchFamily="18" charset="-78"/>
              </a:rPr>
              <a:t>.</a:t>
            </a:r>
          </a:p>
          <a:p>
            <a:pPr algn="l" rtl="0"/>
            <a:r>
              <a:rPr lang="en-US" sz="2400">
                <a:latin typeface="Andalus" pitchFamily="18" charset="-78"/>
                <a:cs typeface="Andalus" pitchFamily="18" charset="-78"/>
              </a:rPr>
              <a:t>Recurrence of the injury is common</a:t>
            </a:r>
            <a:endParaRPr lang="en-US" sz="2400"/>
          </a:p>
          <a:p>
            <a:pPr algn="l" rtl="0"/>
            <a:endParaRPr lang="en-US" sz="2400" dirty="0" smtClean="0">
              <a:latin typeface="Andalus" pitchFamily="18" charset="-78"/>
              <a:cs typeface="Andalus" pitchFamily="18" charset="-78"/>
            </a:endParaRPr>
          </a:p>
          <a:p>
            <a:pPr algn="l" rtl="0"/>
            <a:r>
              <a:rPr lang="en-US" sz="2400" b="1" dirty="0" smtClean="0">
                <a:latin typeface="Andalus" pitchFamily="18" charset="-78"/>
                <a:cs typeface="Andalus" pitchFamily="18" charset="-78"/>
              </a:rPr>
              <a:t>Complications </a:t>
            </a:r>
          </a:p>
          <a:p>
            <a:pPr algn="l" rtl="0"/>
            <a:r>
              <a:rPr lang="en-US" sz="2400" dirty="0" smtClean="0"/>
              <a:t>Abscessation </a:t>
            </a:r>
            <a:r>
              <a:rPr lang="en-US" sz="2400" dirty="0"/>
              <a:t>or extensive adhesions.</a:t>
            </a:r>
            <a:endParaRPr lang="ar-IQ" sz="2400" b="1" dirty="0">
              <a:latin typeface="Andalus" pitchFamily="18" charset="-78"/>
              <a:cs typeface="Andalus" pitchFamily="18" charset="-78"/>
            </a:endParaRPr>
          </a:p>
        </p:txBody>
      </p:sp>
    </p:spTree>
    <p:extLst>
      <p:ext uri="{BB962C8B-B14F-4D97-AF65-F5344CB8AC3E}">
        <p14:creationId xmlns:p14="http://schemas.microsoft.com/office/powerpoint/2010/main" val="140454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43000"/>
          </a:xfrm>
        </p:spPr>
        <p:txBody>
          <a:bodyPr>
            <a:noAutofit/>
          </a:bodyPr>
          <a:lstStyle/>
          <a:p>
            <a:r>
              <a:rPr lang="en-US" sz="3600" b="1" dirty="0">
                <a:latin typeface="Andalus" pitchFamily="18" charset="-78"/>
                <a:cs typeface="Andalus" pitchFamily="18" charset="-78"/>
              </a:rPr>
              <a:t>Deviation of the penis </a:t>
            </a:r>
            <a:r>
              <a:rPr lang="en-US" sz="3600" b="1" dirty="0" smtClean="0">
                <a:latin typeface="Andalus" pitchFamily="18" charset="-78"/>
                <a:cs typeface="Andalus" pitchFamily="18" charset="-78"/>
              </a:rPr>
              <a:t>(</a:t>
            </a:r>
            <a:r>
              <a:rPr lang="en-US" sz="3600" dirty="0">
                <a:latin typeface="Andalus" pitchFamily="18" charset="-78"/>
                <a:cs typeface="Andalus" pitchFamily="18" charset="-78"/>
              </a:rPr>
              <a:t>corkscrew </a:t>
            </a:r>
            <a:r>
              <a:rPr lang="en-US" sz="3600" dirty="0" smtClean="0">
                <a:latin typeface="Andalus" pitchFamily="18" charset="-78"/>
                <a:cs typeface="Andalus" pitchFamily="18" charset="-78"/>
              </a:rPr>
              <a:t>penis)</a:t>
            </a:r>
            <a:r>
              <a:rPr lang="en-US" sz="3600" dirty="0">
                <a:latin typeface="Andalus" pitchFamily="18" charset="-78"/>
                <a:cs typeface="Andalus" pitchFamily="18" charset="-78"/>
              </a:rPr>
              <a:t/>
            </a:r>
            <a:br>
              <a:rPr lang="en-US" sz="3600" dirty="0">
                <a:latin typeface="Andalus" pitchFamily="18" charset="-78"/>
                <a:cs typeface="Andalus" pitchFamily="18" charset="-78"/>
              </a:rPr>
            </a:br>
            <a:endParaRPr lang="ar-IQ" sz="3600" dirty="0">
              <a:latin typeface="Andalus" pitchFamily="18" charset="-78"/>
              <a:cs typeface="Andalus" pitchFamily="18" charset="-78"/>
            </a:endParaRPr>
          </a:p>
        </p:txBody>
      </p:sp>
      <p:sp>
        <p:nvSpPr>
          <p:cNvPr id="3" name="عنصر نائب للمحتوى 2"/>
          <p:cNvSpPr>
            <a:spLocks noGrp="1"/>
          </p:cNvSpPr>
          <p:nvPr>
            <p:ph idx="1"/>
          </p:nvPr>
        </p:nvSpPr>
        <p:spPr>
          <a:xfrm>
            <a:off x="179512" y="836712"/>
            <a:ext cx="8784976" cy="5760640"/>
          </a:xfrm>
        </p:spPr>
        <p:txBody>
          <a:bodyPr>
            <a:normAutofit/>
          </a:bodyPr>
          <a:lstStyle/>
          <a:p>
            <a:pPr algn="l" rtl="0"/>
            <a:r>
              <a:rPr lang="en-US" sz="2400" dirty="0">
                <a:latin typeface="Andalus" pitchFamily="18" charset="-78"/>
                <a:cs typeface="Andalus" pitchFamily="18" charset="-78"/>
              </a:rPr>
              <a:t>Most common form is spiral </a:t>
            </a:r>
            <a:r>
              <a:rPr lang="en-US" sz="2400" dirty="0" smtClean="0">
                <a:latin typeface="Andalus" pitchFamily="18" charset="-78"/>
                <a:cs typeface="Andalus" pitchFamily="18" charset="-78"/>
              </a:rPr>
              <a:t>deviation</a:t>
            </a:r>
          </a:p>
          <a:p>
            <a:pPr algn="l" rtl="0"/>
            <a:r>
              <a:rPr lang="en-US" sz="2400" dirty="0" smtClean="0">
                <a:latin typeface="Andalus" pitchFamily="18" charset="-78"/>
                <a:cs typeface="Andalus" pitchFamily="18" charset="-78"/>
              </a:rPr>
              <a:t>This </a:t>
            </a:r>
            <a:r>
              <a:rPr lang="en-US" sz="2400" dirty="0">
                <a:latin typeface="Andalus" pitchFamily="18" charset="-78"/>
                <a:cs typeface="Andalus" pitchFamily="18" charset="-78"/>
              </a:rPr>
              <a:t>condition result from slippage of apical ligament of the penis during erection , but before intromission </a:t>
            </a:r>
            <a:r>
              <a:rPr lang="en-US" sz="2400" dirty="0" smtClean="0">
                <a:latin typeface="Andalus" pitchFamily="18" charset="-78"/>
                <a:cs typeface="Andalus" pitchFamily="18" charset="-78"/>
              </a:rPr>
              <a:t>.</a:t>
            </a:r>
          </a:p>
          <a:p>
            <a:pPr algn="l" rtl="0"/>
            <a:r>
              <a:rPr lang="en-US" sz="2400" dirty="0">
                <a:latin typeface="Andalus" pitchFamily="18" charset="-78"/>
                <a:cs typeface="Andalus" pitchFamily="18" charset="-78"/>
              </a:rPr>
              <a:t>Apical ligament is a thickened fibrous band located dorsally near the free end of the </a:t>
            </a:r>
            <a:r>
              <a:rPr lang="en-US" sz="2400" dirty="0" smtClean="0">
                <a:latin typeface="Andalus" pitchFamily="18" charset="-78"/>
                <a:cs typeface="Andalus" pitchFamily="18" charset="-78"/>
              </a:rPr>
              <a:t>penis</a:t>
            </a:r>
          </a:p>
          <a:p>
            <a:pPr algn="l" rtl="0"/>
            <a:r>
              <a:rPr lang="en-US" sz="2400" dirty="0">
                <a:latin typeface="Andalus" pitchFamily="18" charset="-78"/>
                <a:cs typeface="Andalus" pitchFamily="18" charset="-78"/>
              </a:rPr>
              <a:t>This ligament helps to hold penis straight for intromission  and slips to the side after ejaculation and causes spiral deviation of the tip of the </a:t>
            </a:r>
            <a:r>
              <a:rPr lang="en-US" sz="2400" dirty="0" smtClean="0">
                <a:latin typeface="Andalus" pitchFamily="18" charset="-78"/>
                <a:cs typeface="Andalus" pitchFamily="18" charset="-78"/>
              </a:rPr>
              <a:t>penis</a:t>
            </a:r>
            <a:endParaRPr lang="en-US" sz="2400" dirty="0"/>
          </a:p>
          <a:p>
            <a:pPr algn="l" rtl="0"/>
            <a:r>
              <a:rPr lang="en-US" sz="2400" dirty="0"/>
              <a:t>Bull do not demonstrate this </a:t>
            </a:r>
            <a:r>
              <a:rPr lang="en-US" sz="2400" dirty="0" smtClean="0"/>
              <a:t>deviation</a:t>
            </a:r>
          </a:p>
          <a:p>
            <a:pPr marL="0" indent="0" algn="l" rtl="0">
              <a:buNone/>
            </a:pPr>
            <a:r>
              <a:rPr lang="en-US" sz="2400" dirty="0"/>
              <a:t> </a:t>
            </a:r>
            <a:r>
              <a:rPr lang="en-US" sz="2400" dirty="0" smtClean="0"/>
              <a:t> </a:t>
            </a:r>
            <a:r>
              <a:rPr lang="en-US" sz="2400" dirty="0"/>
              <a:t>at every service attempt but may </a:t>
            </a:r>
            <a:endParaRPr lang="en-US" sz="2400" dirty="0" smtClean="0"/>
          </a:p>
          <a:p>
            <a:pPr marL="0" indent="0" algn="l" rtl="0">
              <a:buNone/>
            </a:pPr>
            <a:r>
              <a:rPr lang="en-US" sz="2400" dirty="0" smtClean="0"/>
              <a:t>  prevent </a:t>
            </a:r>
            <a:r>
              <a:rPr lang="en-US" sz="2400" dirty="0"/>
              <a:t>intromission  in 50%-</a:t>
            </a:r>
            <a:r>
              <a:rPr lang="en-US" sz="2400" dirty="0" smtClean="0"/>
              <a:t>100%</a:t>
            </a:r>
          </a:p>
          <a:p>
            <a:pPr marL="0" indent="0" algn="l" rtl="0">
              <a:buNone/>
            </a:pPr>
            <a:r>
              <a:rPr lang="en-US" sz="2400" dirty="0"/>
              <a:t> </a:t>
            </a:r>
            <a:r>
              <a:rPr lang="en-US" sz="2400" dirty="0" smtClean="0"/>
              <a:t> attempts</a:t>
            </a:r>
            <a:endParaRPr lang="en-US" sz="2400" dirty="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134960"/>
            <a:ext cx="3631254" cy="266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530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b="1" dirty="0">
                <a:latin typeface="Andalus" pitchFamily="18" charset="-78"/>
                <a:cs typeface="Andalus" pitchFamily="18" charset="-78"/>
              </a:rPr>
              <a:t>Diagnosis :- </a:t>
            </a:r>
            <a:r>
              <a:rPr lang="en-US" sz="2800" dirty="0">
                <a:latin typeface="Andalus" pitchFamily="18" charset="-78"/>
                <a:cs typeface="Andalus" pitchFamily="18" charset="-78"/>
              </a:rPr>
              <a:t>Only by observation of service attempts.</a:t>
            </a:r>
            <a:br>
              <a:rPr lang="en-US" sz="2800" dirty="0">
                <a:latin typeface="Andalus" pitchFamily="18" charset="-78"/>
                <a:cs typeface="Andalus" pitchFamily="18" charset="-78"/>
              </a:rPr>
            </a:br>
            <a:endParaRPr lang="ar-IQ" sz="2800" dirty="0">
              <a:latin typeface="Andalus" pitchFamily="18" charset="-78"/>
              <a:cs typeface="Andalus" pitchFamily="18" charset="-78"/>
            </a:endParaRPr>
          </a:p>
        </p:txBody>
      </p:sp>
      <p:sp>
        <p:nvSpPr>
          <p:cNvPr id="3" name="عنصر نائب للمحتوى 2"/>
          <p:cNvSpPr>
            <a:spLocks noGrp="1"/>
          </p:cNvSpPr>
          <p:nvPr>
            <p:ph idx="1"/>
          </p:nvPr>
        </p:nvSpPr>
        <p:spPr>
          <a:xfrm>
            <a:off x="179512" y="1052736"/>
            <a:ext cx="8507288" cy="5073427"/>
          </a:xfrm>
        </p:spPr>
        <p:txBody>
          <a:bodyPr>
            <a:normAutofit/>
          </a:bodyPr>
          <a:lstStyle/>
          <a:p>
            <a:pPr algn="l" rtl="0"/>
            <a:r>
              <a:rPr lang="en-US" sz="2400" b="1" dirty="0" smtClean="0">
                <a:latin typeface="Andalus" pitchFamily="18" charset="-78"/>
                <a:cs typeface="Andalus" pitchFamily="18" charset="-78"/>
              </a:rPr>
              <a:t>Treatment </a:t>
            </a:r>
          </a:p>
          <a:p>
            <a:pPr algn="l" rtl="0"/>
            <a:r>
              <a:rPr lang="en-US" sz="2400" dirty="0" smtClean="0">
                <a:latin typeface="Andalus" pitchFamily="18" charset="-78"/>
                <a:cs typeface="Andalus" pitchFamily="18" charset="-78"/>
              </a:rPr>
              <a:t>Surgical </a:t>
            </a:r>
            <a:r>
              <a:rPr lang="en-US" sz="2400" dirty="0">
                <a:latin typeface="Andalus" pitchFamily="18" charset="-78"/>
                <a:cs typeface="Andalus" pitchFamily="18" charset="-78"/>
              </a:rPr>
              <a:t>treatment involve anchoring the apical ligament of the penis so it cannot slip laterally or augmenting the apical ligament with an </a:t>
            </a:r>
            <a:r>
              <a:rPr lang="en-US" sz="2400" dirty="0" smtClean="0">
                <a:latin typeface="Andalus" pitchFamily="18" charset="-78"/>
                <a:cs typeface="Andalus" pitchFamily="18" charset="-78"/>
              </a:rPr>
              <a:t>implant</a:t>
            </a:r>
          </a:p>
          <a:p>
            <a:pPr algn="l" rtl="0"/>
            <a:r>
              <a:rPr lang="en-US" sz="2400" dirty="0">
                <a:latin typeface="Andalus" pitchFamily="18" charset="-78"/>
                <a:cs typeface="Andalus" pitchFamily="18" charset="-78"/>
              </a:rPr>
              <a:t>For implantation, one large  or multiple thin strips of fascia </a:t>
            </a:r>
            <a:r>
              <a:rPr lang="en-US" sz="2400" dirty="0" err="1">
                <a:latin typeface="Andalus" pitchFamily="18" charset="-78"/>
                <a:cs typeface="Andalus" pitchFamily="18" charset="-78"/>
              </a:rPr>
              <a:t>lata</a:t>
            </a:r>
            <a:r>
              <a:rPr lang="en-US" sz="2400" dirty="0">
                <a:latin typeface="Andalus" pitchFamily="18" charset="-78"/>
                <a:cs typeface="Andalus" pitchFamily="18" charset="-78"/>
              </a:rPr>
              <a:t> may be used; alternatively, synthetic fibers may be implanted</a:t>
            </a:r>
            <a:r>
              <a:rPr lang="en-US" sz="2400" dirty="0" smtClean="0">
                <a:latin typeface="Andalus" pitchFamily="18" charset="-78"/>
                <a:cs typeface="Andalus" pitchFamily="18" charset="-78"/>
              </a:rPr>
              <a:t>.</a:t>
            </a:r>
          </a:p>
          <a:p>
            <a:pPr algn="l" rtl="0"/>
            <a:endParaRPr lang="en-US" sz="2400" dirty="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0" t="-1" r="50918" b="51706"/>
          <a:stretch/>
        </p:blipFill>
        <p:spPr bwMode="auto">
          <a:xfrm>
            <a:off x="1835696" y="3429000"/>
            <a:ext cx="4829877" cy="327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971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60251"/>
            <a:ext cx="8435280" cy="5073427"/>
          </a:xfrm>
        </p:spPr>
        <p:txBody>
          <a:bodyPr>
            <a:normAutofit/>
          </a:bodyPr>
          <a:lstStyle/>
          <a:p>
            <a:pPr algn="l" rtl="0"/>
            <a:r>
              <a:rPr lang="en-US" sz="2400" dirty="0">
                <a:latin typeface="Andalus" pitchFamily="18" charset="-78"/>
                <a:cs typeface="Andalus" pitchFamily="18" charset="-78"/>
              </a:rPr>
              <a:t>The penis is extended and held in </a:t>
            </a:r>
            <a:r>
              <a:rPr lang="en-US" sz="2400" dirty="0" smtClean="0">
                <a:latin typeface="Andalus" pitchFamily="18" charset="-78"/>
                <a:cs typeface="Andalus" pitchFamily="18" charset="-78"/>
              </a:rPr>
              <a:t>place with </a:t>
            </a:r>
            <a:r>
              <a:rPr lang="en-US" sz="2400" dirty="0">
                <a:latin typeface="Andalus" pitchFamily="18" charset="-78"/>
                <a:cs typeface="Andalus" pitchFamily="18" charset="-78"/>
              </a:rPr>
              <a:t>penetrating towel clamps carefully placed into </a:t>
            </a:r>
            <a:r>
              <a:rPr lang="en-US" sz="2400" dirty="0" smtClean="0">
                <a:latin typeface="Andalus" pitchFamily="18" charset="-78"/>
                <a:cs typeface="Andalus" pitchFamily="18" charset="-78"/>
              </a:rPr>
              <a:t>the distal </a:t>
            </a:r>
            <a:r>
              <a:rPr lang="en-US" sz="2400" dirty="0">
                <a:latin typeface="Andalus" pitchFamily="18" charset="-78"/>
                <a:cs typeface="Andalus" pitchFamily="18" charset="-78"/>
              </a:rPr>
              <a:t>part of the apical ligament to avoid penetration </a:t>
            </a:r>
            <a:r>
              <a:rPr lang="en-US" sz="2400" dirty="0" smtClean="0">
                <a:latin typeface="Andalus" pitchFamily="18" charset="-78"/>
                <a:cs typeface="Andalus" pitchFamily="18" charset="-78"/>
              </a:rPr>
              <a:t>of the </a:t>
            </a:r>
            <a:r>
              <a:rPr lang="en-US" sz="2400" dirty="0">
                <a:latin typeface="Andalus" pitchFamily="18" charset="-78"/>
                <a:cs typeface="Andalus" pitchFamily="18" charset="-78"/>
              </a:rPr>
              <a:t>tunica </a:t>
            </a:r>
            <a:r>
              <a:rPr lang="en-US" sz="2400" dirty="0" smtClean="0">
                <a:latin typeface="Andalus" pitchFamily="18" charset="-78"/>
                <a:cs typeface="Andalus" pitchFamily="18" charset="-78"/>
              </a:rPr>
              <a:t>albuginea</a:t>
            </a:r>
          </a:p>
          <a:p>
            <a:pPr algn="l" rtl="0"/>
            <a:r>
              <a:rPr lang="en-US" sz="2400" dirty="0"/>
              <a:t>A </a:t>
            </a:r>
            <a:r>
              <a:rPr lang="en-US" sz="2400" dirty="0" smtClean="0"/>
              <a:t>longitudinal incision </a:t>
            </a:r>
            <a:r>
              <a:rPr lang="en-US" sz="2400" dirty="0"/>
              <a:t>is made along the dorsal aspect of the </a:t>
            </a:r>
            <a:r>
              <a:rPr lang="en-US" sz="2400" dirty="0" smtClean="0"/>
              <a:t>penis</a:t>
            </a:r>
          </a:p>
          <a:p>
            <a:pPr algn="l" rtl="0"/>
            <a:r>
              <a:rPr lang="en-US" sz="2400" dirty="0" smtClean="0">
                <a:latin typeface="Andalus" pitchFamily="18" charset="-78"/>
                <a:cs typeface="Andalus" pitchFamily="18" charset="-78"/>
              </a:rPr>
              <a:t>The incision </a:t>
            </a:r>
            <a:r>
              <a:rPr lang="en-US" sz="2400" dirty="0">
                <a:latin typeface="Andalus" pitchFamily="18" charset="-78"/>
                <a:cs typeface="Andalus" pitchFamily="18" charset="-78"/>
              </a:rPr>
              <a:t>is deepened until the apical ligament is </a:t>
            </a:r>
            <a:r>
              <a:rPr lang="en-US" sz="2400" dirty="0" smtClean="0">
                <a:latin typeface="Andalus" pitchFamily="18" charset="-78"/>
                <a:cs typeface="Andalus" pitchFamily="18" charset="-78"/>
              </a:rPr>
              <a:t>exposed</a:t>
            </a:r>
          </a:p>
          <a:p>
            <a:pPr algn="l" rtl="0"/>
            <a:r>
              <a:rPr lang="en-US" sz="2400" dirty="0"/>
              <a:t>The free edges of the apical </a:t>
            </a:r>
            <a:r>
              <a:rPr lang="en-US" sz="2400" dirty="0" smtClean="0"/>
              <a:t>ligament are </a:t>
            </a:r>
            <a:r>
              <a:rPr lang="en-US" sz="2400" dirty="0"/>
              <a:t>identified, </a:t>
            </a:r>
            <a:r>
              <a:rPr lang="en-US" sz="2400" dirty="0" smtClean="0"/>
              <a:t>and  </a:t>
            </a:r>
            <a:r>
              <a:rPr lang="en-US" sz="2400" dirty="0" err="1" smtClean="0"/>
              <a:t>carefullly</a:t>
            </a:r>
            <a:r>
              <a:rPr lang="en-US" sz="2400" dirty="0" smtClean="0"/>
              <a:t> tacked to </a:t>
            </a:r>
            <a:r>
              <a:rPr lang="en-US" sz="2400" dirty="0"/>
              <a:t>the underlying tunica albuginea, using multiple </a:t>
            </a:r>
            <a:r>
              <a:rPr lang="en-US" sz="2400" dirty="0" smtClean="0"/>
              <a:t>simple interrupted </a:t>
            </a:r>
            <a:r>
              <a:rPr lang="en-US" sz="2400" dirty="0"/>
              <a:t>sutures of synthetic absorbable material.</a:t>
            </a:r>
            <a:endParaRPr lang="ar-IQ" sz="2400" dirty="0">
              <a:latin typeface="Andalus" pitchFamily="18" charset="-78"/>
              <a:cs typeface="Andalus" pitchFamily="18"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061" y="3645024"/>
            <a:ext cx="519006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latin typeface="Andalus" pitchFamily="18" charset="-78"/>
                <a:cs typeface="Andalus" pitchFamily="18" charset="-78"/>
              </a:rPr>
              <a:t>Erection failure </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179512" y="836712"/>
            <a:ext cx="8640960" cy="5904656"/>
          </a:xfrm>
        </p:spPr>
        <p:txBody>
          <a:bodyPr>
            <a:normAutofit lnSpcReduction="10000"/>
          </a:bodyPr>
          <a:lstStyle/>
          <a:p>
            <a:pPr algn="l" rtl="0"/>
            <a:r>
              <a:rPr lang="en-US" sz="2400" dirty="0">
                <a:latin typeface="Andalus" pitchFamily="18" charset="-78"/>
                <a:cs typeface="Andalus" pitchFamily="18" charset="-78"/>
              </a:rPr>
              <a:t>Result from leakage from corpus cavernosum penis which is a well-described cause of impotence in bull(impede erection</a:t>
            </a:r>
            <a:r>
              <a:rPr lang="en-US" sz="2400" dirty="0" smtClean="0">
                <a:latin typeface="Andalus" pitchFamily="18" charset="-78"/>
                <a:cs typeface="Andalus" pitchFamily="18" charset="-78"/>
              </a:rPr>
              <a:t>.)</a:t>
            </a:r>
          </a:p>
          <a:p>
            <a:pPr algn="l" rtl="0"/>
            <a:r>
              <a:rPr lang="en-US" sz="2400" dirty="0">
                <a:latin typeface="Andalus" pitchFamily="18" charset="-78"/>
                <a:cs typeface="Andalus" pitchFamily="18" charset="-78"/>
              </a:rPr>
              <a:t>Vascular shunts usually communicate with the superficial penile vessels, but in some cases communication between the corpus cavernosum penis and corpus spongiosum penis </a:t>
            </a:r>
            <a:r>
              <a:rPr lang="en-US" sz="2400" dirty="0" smtClean="0">
                <a:latin typeface="Andalus" pitchFamily="18" charset="-78"/>
                <a:cs typeface="Andalus" pitchFamily="18" charset="-78"/>
              </a:rPr>
              <a:t>occur</a:t>
            </a:r>
          </a:p>
          <a:p>
            <a:pPr algn="l" rtl="0"/>
            <a:r>
              <a:rPr lang="en-US" sz="2400" dirty="0">
                <a:latin typeface="Andalus" pitchFamily="18" charset="-78"/>
                <a:cs typeface="Andalus" pitchFamily="18" charset="-78"/>
              </a:rPr>
              <a:t>Cavernosal shunt must be differentiate from ventral deviation of the penis (rainbow penis ) which is result from defect of the apical ligament of the penis</a:t>
            </a:r>
            <a:r>
              <a:rPr lang="en-US" sz="2400" dirty="0" smtClean="0">
                <a:latin typeface="Andalus" pitchFamily="18" charset="-78"/>
                <a:cs typeface="Andalus" pitchFamily="18" charset="-78"/>
              </a:rPr>
              <a:t>.</a:t>
            </a:r>
          </a:p>
          <a:p>
            <a:pPr algn="l" rtl="0"/>
            <a:r>
              <a:rPr lang="en-US" sz="2400" dirty="0" smtClean="0">
                <a:latin typeface="Andalus" pitchFamily="18" charset="-78"/>
                <a:cs typeface="Andalus" pitchFamily="18" charset="-78"/>
              </a:rPr>
              <a:t>In erection failure </a:t>
            </a:r>
            <a:r>
              <a:rPr lang="en-US" sz="2400" dirty="0"/>
              <a:t>the </a:t>
            </a:r>
            <a:r>
              <a:rPr lang="en-US" sz="2400" dirty="0" smtClean="0"/>
              <a:t>penis</a:t>
            </a:r>
          </a:p>
          <a:p>
            <a:pPr marL="0" indent="0" algn="l" rtl="0">
              <a:buNone/>
            </a:pPr>
            <a:r>
              <a:rPr lang="en-US" sz="2400" dirty="0"/>
              <a:t> </a:t>
            </a:r>
            <a:r>
              <a:rPr lang="en-US" sz="2400" dirty="0" smtClean="0"/>
              <a:t>    is </a:t>
            </a:r>
            <a:r>
              <a:rPr lang="en-US" sz="2400" dirty="0"/>
              <a:t>usually extended normally </a:t>
            </a:r>
            <a:r>
              <a:rPr lang="en-US" sz="2400" dirty="0" smtClean="0"/>
              <a:t>,</a:t>
            </a:r>
          </a:p>
          <a:p>
            <a:pPr marL="0" indent="0" algn="l" rtl="0">
              <a:buNone/>
            </a:pPr>
            <a:r>
              <a:rPr lang="en-US" sz="2400" dirty="0"/>
              <a:t> </a:t>
            </a:r>
            <a:r>
              <a:rPr lang="en-US" sz="2400" dirty="0" smtClean="0"/>
              <a:t>    but </a:t>
            </a:r>
            <a:r>
              <a:rPr lang="en-US" sz="2400" dirty="0"/>
              <a:t>erection is maintained </a:t>
            </a:r>
            <a:r>
              <a:rPr lang="en-US" sz="2400" dirty="0" smtClean="0"/>
              <a:t>only</a:t>
            </a:r>
          </a:p>
          <a:p>
            <a:pPr marL="0" indent="0" algn="l" rtl="0">
              <a:buNone/>
            </a:pPr>
            <a:r>
              <a:rPr lang="en-US" sz="2400" dirty="0"/>
              <a:t> </a:t>
            </a:r>
            <a:r>
              <a:rPr lang="en-US" sz="2400" dirty="0" smtClean="0"/>
              <a:t>    momentarily </a:t>
            </a:r>
            <a:r>
              <a:rPr lang="en-US" sz="2400" dirty="0"/>
              <a:t>before the </a:t>
            </a:r>
            <a:r>
              <a:rPr lang="en-US" sz="2400" dirty="0" smtClean="0"/>
              <a:t>penis</a:t>
            </a:r>
          </a:p>
          <a:p>
            <a:pPr marL="0" indent="0" algn="l" rtl="0">
              <a:buNone/>
            </a:pPr>
            <a:r>
              <a:rPr lang="en-US" sz="2400" dirty="0" smtClean="0"/>
              <a:t>     </a:t>
            </a:r>
            <a:r>
              <a:rPr lang="en-US" sz="2400" dirty="0"/>
              <a:t>becomes flaccid and droops. </a:t>
            </a:r>
            <a:endParaRPr lang="en-US" sz="2400" dirty="0" smtClean="0">
              <a:latin typeface="Andalus" pitchFamily="18" charset="-78"/>
              <a:cs typeface="Andalus" pitchFamily="18" charset="-78"/>
            </a:endParaRPr>
          </a:p>
          <a:p>
            <a:pPr algn="l" rtl="0"/>
            <a:r>
              <a:rPr lang="en-US" sz="2400" dirty="0"/>
              <a:t>In the ventral deviation of the penis , the penis does not achieve its full length while straight and it remain rigid </a:t>
            </a:r>
            <a:endParaRPr lang="ar-IQ" sz="2400" dirty="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284984"/>
            <a:ext cx="3400727" cy="239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06705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1337</Words>
  <Application>Microsoft Office PowerPoint</Application>
  <PresentationFormat>عرض على الشاشة (3:4)‏</PresentationFormat>
  <Paragraphs>107</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نسق Office</vt:lpstr>
      <vt:lpstr>University of Basrah – College of veterinary Medicine  Department of Vet. Surgery and Obstitric </vt:lpstr>
      <vt:lpstr>Penile hematoma </vt:lpstr>
      <vt:lpstr>عرض تقديمي في PowerPoint</vt:lpstr>
      <vt:lpstr>عرض تقديمي في PowerPoint</vt:lpstr>
      <vt:lpstr>عرض تقديمي في PowerPoint</vt:lpstr>
      <vt:lpstr>Deviation of the penis (corkscrew penis) </vt:lpstr>
      <vt:lpstr>Diagnosis :- Only by observation of service attempts. </vt:lpstr>
      <vt:lpstr>عرض تقديمي في PowerPoint</vt:lpstr>
      <vt:lpstr>Erection failure  </vt:lpstr>
      <vt:lpstr>عرض تقديمي في PowerPoint</vt:lpstr>
      <vt:lpstr>Penile tumors </vt:lpstr>
      <vt:lpstr>Persistent penile frenulum  </vt:lpstr>
      <vt:lpstr>Treatment of Persistent penile frenulum  </vt:lpstr>
      <vt:lpstr>Preputial avulsion </vt:lpstr>
      <vt:lpstr>عرض تقديمي في PowerPoint</vt:lpstr>
      <vt:lpstr>Preputial hair ring  </vt:lpstr>
      <vt:lpstr>Preputial erosion</vt:lpstr>
      <vt:lpstr>Preputial abscess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Basrah – College of veterinary Medicine  Department of Vet. Surgery and Obstitric </dc:title>
  <dc:creator>Maher</dc:creator>
  <cp:lastModifiedBy>Maher</cp:lastModifiedBy>
  <cp:revision>26</cp:revision>
  <dcterms:created xsi:type="dcterms:W3CDTF">2023-04-01T12:52:58Z</dcterms:created>
  <dcterms:modified xsi:type="dcterms:W3CDTF">2023-04-03T19:55:19Z</dcterms:modified>
</cp:coreProperties>
</file>